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0" r:id="rId2"/>
  </p:sldMasterIdLst>
  <p:notesMasterIdLst>
    <p:notesMasterId r:id="rId17"/>
  </p:notesMasterIdLst>
  <p:handoutMasterIdLst>
    <p:handoutMasterId r:id="rId18"/>
  </p:handoutMasterIdLst>
  <p:sldIdLst>
    <p:sldId id="256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</p:sldIdLst>
  <p:sldSz cx="9144000" cy="6858000" type="screen4x3"/>
  <p:notesSz cx="7099300" cy="10234613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00FF"/>
    <a:srgbClr val="FF6600"/>
    <a:srgbClr val="FFFF00"/>
    <a:srgbClr val="0033CC"/>
    <a:srgbClr val="B2B2B2"/>
    <a:srgbClr val="4D4D4D"/>
    <a:srgbClr val="3333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321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de-CH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0290" y="0"/>
            <a:ext cx="3077320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F0E2DD5D-BFC4-415A-B5B9-4F5269393353}" type="datetime1">
              <a:rPr lang="de-CH"/>
              <a:pPr/>
              <a:t>04.01.2010</a:t>
            </a:fld>
            <a:endParaRPr lang="de-CH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755"/>
            <a:ext cx="3077321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de-CH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0290" y="9720755"/>
            <a:ext cx="3077320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2C87E641-768A-438B-9A08-59482DADE00E}" type="slidenum">
              <a:rPr lang="de-CH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321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de-CH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0290" y="0"/>
            <a:ext cx="3077320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DFD227A-1D5A-4D43-9403-005B0754A958}" type="datetime1">
              <a:rPr lang="de-CH"/>
              <a:pPr/>
              <a:t>04.01.2010</a:t>
            </a:fld>
            <a:endParaRPr lang="de-CH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761" y="4860378"/>
            <a:ext cx="5679778" cy="4606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Textmasterformate durch Klicken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755"/>
            <a:ext cx="3077321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de-CH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0290" y="9720755"/>
            <a:ext cx="3077320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CB53FEC1-082D-4E8D-898E-77A40E7893E1}" type="slidenum">
              <a:rPr lang="de-CH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7341F64-3ED3-46A4-AEB6-55D68F208C9A}" type="datetime1">
              <a:rPr lang="de-CH"/>
              <a:pPr/>
              <a:t>04.01.2010</a:t>
            </a:fld>
            <a:endParaRPr lang="de-CH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98032E-E447-47DA-9D59-F741477D8FBB}" type="slidenum">
              <a:rPr lang="de-CH"/>
              <a:pPr/>
              <a:t>1</a:t>
            </a:fld>
            <a:endParaRPr lang="de-CH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8925D28-58AA-4B84-9B6D-617C81021FB1}" type="datetime1">
              <a:rPr lang="de-CH"/>
              <a:pPr/>
              <a:t>04.01.2010</a:t>
            </a:fld>
            <a:endParaRPr lang="de-CH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917613-97F1-4847-920E-77F69494B323}" type="slidenum">
              <a:rPr lang="de-CH"/>
              <a:pPr/>
              <a:t>10</a:t>
            </a:fld>
            <a:endParaRPr lang="de-CH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8925D28-58AA-4B84-9B6D-617C81021FB1}" type="datetime1">
              <a:rPr lang="de-CH"/>
              <a:pPr/>
              <a:t>04.01.2010</a:t>
            </a:fld>
            <a:endParaRPr lang="de-CH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917613-97F1-4847-920E-77F69494B323}" type="slidenum">
              <a:rPr lang="de-CH"/>
              <a:pPr/>
              <a:t>11</a:t>
            </a:fld>
            <a:endParaRPr lang="de-CH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8925D28-58AA-4B84-9B6D-617C81021FB1}" type="datetime1">
              <a:rPr lang="de-CH"/>
              <a:pPr/>
              <a:t>04.01.2010</a:t>
            </a:fld>
            <a:endParaRPr lang="de-CH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917613-97F1-4847-920E-77F69494B323}" type="slidenum">
              <a:rPr lang="de-CH"/>
              <a:pPr/>
              <a:t>12</a:t>
            </a:fld>
            <a:endParaRPr lang="de-CH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8925D28-58AA-4B84-9B6D-617C81021FB1}" type="datetime1">
              <a:rPr lang="de-CH"/>
              <a:pPr/>
              <a:t>04.01.2010</a:t>
            </a:fld>
            <a:endParaRPr lang="de-CH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917613-97F1-4847-920E-77F69494B323}" type="slidenum">
              <a:rPr lang="de-CH"/>
              <a:pPr/>
              <a:t>13</a:t>
            </a:fld>
            <a:endParaRPr lang="de-CH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8925D28-58AA-4B84-9B6D-617C81021FB1}" type="datetime1">
              <a:rPr lang="de-CH"/>
              <a:pPr/>
              <a:t>04.01.2010</a:t>
            </a:fld>
            <a:endParaRPr lang="de-CH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917613-97F1-4847-920E-77F69494B323}" type="slidenum">
              <a:rPr lang="de-CH"/>
              <a:pPr/>
              <a:t>14</a:t>
            </a:fld>
            <a:endParaRPr lang="de-CH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E92B6AA-DBE5-49A3-970D-28FE321B15AC}" type="datetime1">
              <a:rPr lang="de-CH"/>
              <a:pPr/>
              <a:t>04.01.2010</a:t>
            </a:fld>
            <a:endParaRPr lang="de-CH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D87423-5A47-48B7-8371-079CF42D2593}" type="slidenum">
              <a:rPr lang="de-CH"/>
              <a:pPr/>
              <a:t>2</a:t>
            </a:fld>
            <a:endParaRPr lang="de-CH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DED93B8-61D1-4E16-8C8A-EAA0701A517E}" type="datetime1">
              <a:rPr lang="de-CH"/>
              <a:pPr/>
              <a:t>04.01.2010</a:t>
            </a:fld>
            <a:endParaRPr lang="de-CH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6A6940-456D-46B1-AA5F-5198E5618780}" type="slidenum">
              <a:rPr lang="de-CH"/>
              <a:pPr/>
              <a:t>3</a:t>
            </a:fld>
            <a:endParaRPr lang="de-CH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8925D28-58AA-4B84-9B6D-617C81021FB1}" type="datetime1">
              <a:rPr lang="de-CH"/>
              <a:pPr/>
              <a:t>04.01.2010</a:t>
            </a:fld>
            <a:endParaRPr lang="de-CH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917613-97F1-4847-920E-77F69494B323}" type="slidenum">
              <a:rPr lang="de-CH"/>
              <a:pPr/>
              <a:t>4</a:t>
            </a:fld>
            <a:endParaRPr lang="de-CH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8925D28-58AA-4B84-9B6D-617C81021FB1}" type="datetime1">
              <a:rPr lang="de-CH"/>
              <a:pPr/>
              <a:t>04.01.2010</a:t>
            </a:fld>
            <a:endParaRPr lang="de-CH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917613-97F1-4847-920E-77F69494B323}" type="slidenum">
              <a:rPr lang="de-CH"/>
              <a:pPr/>
              <a:t>5</a:t>
            </a:fld>
            <a:endParaRPr lang="de-CH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8925D28-58AA-4B84-9B6D-617C81021FB1}" type="datetime1">
              <a:rPr lang="de-CH"/>
              <a:pPr/>
              <a:t>04.01.2010</a:t>
            </a:fld>
            <a:endParaRPr lang="de-CH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917613-97F1-4847-920E-77F69494B323}" type="slidenum">
              <a:rPr lang="de-CH"/>
              <a:pPr/>
              <a:t>6</a:t>
            </a:fld>
            <a:endParaRPr lang="de-CH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8925D28-58AA-4B84-9B6D-617C81021FB1}" type="datetime1">
              <a:rPr lang="de-CH"/>
              <a:pPr/>
              <a:t>04.01.2010</a:t>
            </a:fld>
            <a:endParaRPr lang="de-CH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917613-97F1-4847-920E-77F69494B323}" type="slidenum">
              <a:rPr lang="de-CH"/>
              <a:pPr/>
              <a:t>7</a:t>
            </a:fld>
            <a:endParaRPr lang="de-CH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8925D28-58AA-4B84-9B6D-617C81021FB1}" type="datetime1">
              <a:rPr lang="de-CH"/>
              <a:pPr/>
              <a:t>04.01.2010</a:t>
            </a:fld>
            <a:endParaRPr lang="de-CH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917613-97F1-4847-920E-77F69494B323}" type="slidenum">
              <a:rPr lang="de-CH"/>
              <a:pPr/>
              <a:t>8</a:t>
            </a:fld>
            <a:endParaRPr lang="de-CH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8925D28-58AA-4B84-9B6D-617C81021FB1}" type="datetime1">
              <a:rPr lang="de-CH"/>
              <a:pPr/>
              <a:t>04.01.2010</a:t>
            </a:fld>
            <a:endParaRPr lang="de-CH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917613-97F1-4847-920E-77F69494B323}" type="slidenum">
              <a:rPr lang="de-CH"/>
              <a:pPr/>
              <a:t>9</a:t>
            </a:fld>
            <a:endParaRPr lang="de-CH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2492375"/>
            <a:ext cx="6769100" cy="1439863"/>
          </a:xfrm>
          <a:solidFill>
            <a:srgbClr val="1EACCE"/>
          </a:solidFill>
        </p:spPr>
        <p:txBody>
          <a:bodyPr tIns="45720"/>
          <a:lstStyle>
            <a:lvl1pPr algn="ctr">
              <a:defRPr sz="4800"/>
            </a:lvl1pPr>
          </a:lstStyle>
          <a:p>
            <a:r>
              <a:rPr lang="de-CH"/>
              <a:t>Titelmasterformat durch Klicken bearbeiten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076700"/>
            <a:ext cx="6329363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de-CH"/>
              <a:t>Formatvorlage des Untertitelmasters durch Klicken bearbeiten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611188" y="6524625"/>
            <a:ext cx="2519362" cy="1619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1EACCE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5940425" y="6524625"/>
            <a:ext cx="2519363" cy="161925"/>
          </a:xfrm>
          <a:prstGeom prst="rect">
            <a:avLst/>
          </a:prstGeom>
          <a:gradFill rotWithShape="1">
            <a:gsLst>
              <a:gs pos="0">
                <a:srgbClr val="1EACCE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7956550" y="2492375"/>
            <a:ext cx="719138" cy="1439863"/>
          </a:xfrm>
          <a:prstGeom prst="rect">
            <a:avLst/>
          </a:prstGeom>
          <a:gradFill rotWithShape="1">
            <a:gsLst>
              <a:gs pos="0">
                <a:srgbClr val="1EACCE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468313" y="2492375"/>
            <a:ext cx="719137" cy="143986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1EACCE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5940425" y="1855788"/>
            <a:ext cx="3130550" cy="161925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0" y="1855788"/>
            <a:ext cx="3132138" cy="1619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B2B2B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graphicFrame>
        <p:nvGraphicFramePr>
          <p:cNvPr id="4131" name="Object 35"/>
          <p:cNvGraphicFramePr>
            <a:graphicFrameLocks noChangeAspect="1"/>
          </p:cNvGraphicFramePr>
          <p:nvPr/>
        </p:nvGraphicFramePr>
        <p:xfrm>
          <a:off x="3273425" y="6477000"/>
          <a:ext cx="2519363" cy="241300"/>
        </p:xfrm>
        <a:graphic>
          <a:graphicData uri="http://schemas.openxmlformats.org/presentationml/2006/ole">
            <p:oleObj spid="_x0000_s4131" name="Designer Zeichnung" r:id="rId3" imgW="3185640" imgH="305280" progId="">
              <p:embed/>
            </p:oleObj>
          </a:graphicData>
        </a:graphic>
      </p:graphicFrame>
      <p:pic>
        <p:nvPicPr>
          <p:cNvPr id="4135" name="Picture 39" descr="LogoBZZ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1988" y="466725"/>
            <a:ext cx="2735262" cy="15525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3F965D-B637-41BC-9EF6-3AB1D4497869}" type="datetime6">
              <a:rPr lang="de-DE"/>
              <a:pPr/>
              <a:t>Januar 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C6F86-0D3B-4F94-9345-A1D6D9B5F1DC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15113" y="344488"/>
            <a:ext cx="2071687" cy="603726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5288" y="344488"/>
            <a:ext cx="6067425" cy="6037262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513DDA-FDA0-41D6-BE29-F092769268D3}" type="datetime6">
              <a:rPr lang="de-DE"/>
              <a:pPr/>
              <a:t>Januar 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262FAA-0B17-4CB4-B5EE-9AE7D2FF7C3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DA624D-05DC-4336-93FC-D595A3BE20CA}" type="datetime6">
              <a:rPr lang="de-DE"/>
              <a:pPr/>
              <a:t>Januar 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500DE6-C1B7-4210-825B-DAB954C0ABE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F45BF7-2CF2-4310-A9F3-AE8493378BDE}" type="datetime6">
              <a:rPr lang="de-DE"/>
              <a:pPr/>
              <a:t>Januar 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4C2EF-BF0E-4538-BC1F-686C93BA2CA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447061-2385-4CD4-81A1-B324E3F48354}" type="datetime6">
              <a:rPr lang="de-DE"/>
              <a:pPr/>
              <a:t>Januar 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A3006-15C2-4066-BDB0-72A4DFFD8D65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9CC03D-CF91-42F7-8B48-E8DA28CE0C19}" type="datetime6">
              <a:rPr lang="de-DE"/>
              <a:pPr/>
              <a:t>Januar 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7525F-BE84-4B3F-98E3-1099F47035E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DE406D-19FD-49F6-A649-5ECC783E05A6}" type="datetime6">
              <a:rPr lang="de-DE"/>
              <a:pPr/>
              <a:t>Januar 10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E8F18C-FD8B-449B-B671-A6D2C43424F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A1EC79-9FF1-4130-9F2A-80F39123D7AA}" type="datetime6">
              <a:rPr lang="de-DE"/>
              <a:pPr/>
              <a:t>Januar 10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11566-2299-4576-B2FD-A5BE2386CC47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F78DA0-2C8B-46E3-A6DB-F0E377D952B0}" type="datetime6">
              <a:rPr lang="de-DE"/>
              <a:pPr/>
              <a:t>Januar 10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0D6D4-626A-4315-A70F-7757091A61C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9D5B63-8571-430B-A2F5-CF92FD6060C1}" type="datetime6">
              <a:rPr lang="de-DE"/>
              <a:pPr/>
              <a:t>Januar 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A3740-89DA-4CF3-8FE3-F9120EBAE72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9EC6D8-85AF-451D-9AB0-4D16FAEBE213}" type="datetime6">
              <a:rPr lang="de-DE"/>
              <a:pPr/>
              <a:t>Januar 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E6D81A-51C4-47D4-977B-01908D6F058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E9EF23-0ABB-4143-A3FB-8F2347576978}" type="datetime6">
              <a:rPr lang="de-DE"/>
              <a:pPr/>
              <a:t>Januar 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9D8DF-D65D-4B59-81C9-00994CFBB8D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C6A579-6E08-45EB-A168-E92D47D6715C}" type="datetime6">
              <a:rPr lang="de-DE"/>
              <a:pPr/>
              <a:t>Januar 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D923F-A222-4E9E-BA9B-CB33FF1DDE8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7ACEB8-13FC-45DA-B68D-02AA457681B9}" type="datetime6">
              <a:rPr lang="de-DE"/>
              <a:pPr/>
              <a:t>Januar 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06965-6936-4BBA-8796-529345C4682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F7BE2-2C86-4816-931A-7B2DE9CE175E}" type="datetime6">
              <a:rPr lang="de-DE"/>
              <a:pPr/>
              <a:t>Januar 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7954F-D7F1-4933-9BA3-AB9CA62B134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4038600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38600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EEF3E5-DE04-479E-BD2A-05AB47195074}" type="datetime6">
              <a:rPr lang="de-DE"/>
              <a:pPr/>
              <a:t>Januar 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98234-42E7-4B48-9954-9F4A615E097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0120B3-FC58-490E-8DD6-6F90A9BE1B54}" type="datetime6">
              <a:rPr lang="de-DE"/>
              <a:pPr/>
              <a:t>Januar 10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716C6-4A7D-4A25-A710-2F41D2F613F0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871D75-3626-408F-8223-23A8B810B248}" type="datetime6">
              <a:rPr lang="de-DE"/>
              <a:pPr/>
              <a:t>Januar 10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538C0-A280-47A2-95BB-5608BEB7A99C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1F8490-3557-4BC9-A6CF-F8C8E6A92DD4}" type="datetime6">
              <a:rPr lang="de-DE"/>
              <a:pPr/>
              <a:t>Januar 10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8F570-39A6-4324-84DB-BBF1079D27E9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CE4EA5-68E8-4341-90AE-B2259C903E40}" type="datetime6">
              <a:rPr lang="de-DE"/>
              <a:pPr/>
              <a:t>Januar 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55E25-2747-4353-AB93-35AA9A19F52A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32760-36B9-4603-B8B7-EA427F756C65}" type="datetime6">
              <a:rPr lang="de-DE"/>
              <a:pPr/>
              <a:t>Januar 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27141-5190-406C-86BF-3C611443FBC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900113" y="6494463"/>
            <a:ext cx="7416800" cy="217487"/>
          </a:xfrm>
          <a:prstGeom prst="rect">
            <a:avLst/>
          </a:prstGeom>
          <a:solidFill>
            <a:srgbClr val="1EAC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8243888" y="6494463"/>
            <a:ext cx="576262" cy="215900"/>
          </a:xfrm>
          <a:prstGeom prst="rect">
            <a:avLst/>
          </a:prstGeom>
          <a:gradFill rotWithShape="1">
            <a:gsLst>
              <a:gs pos="0">
                <a:srgbClr val="1EACCE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395288" y="6494463"/>
            <a:ext cx="576262" cy="2159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1EACCE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44488"/>
            <a:ext cx="6697662" cy="468312"/>
          </a:xfrm>
          <a:prstGeom prst="rect">
            <a:avLst/>
          </a:prstGeom>
          <a:gradFill rotWithShape="1">
            <a:gsLst>
              <a:gs pos="0">
                <a:srgbClr val="4D4D4D"/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600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Textmasterformate durch Klicken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395288" y="1108075"/>
            <a:ext cx="6697662" cy="85725"/>
          </a:xfrm>
          <a:prstGeom prst="rect">
            <a:avLst/>
          </a:prstGeom>
          <a:solidFill>
            <a:srgbClr val="1EAC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453188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80474480-E53B-4927-93EC-901C6CCB6C31}" type="datetime6">
              <a:rPr lang="de-DE"/>
              <a:pPr/>
              <a:t>Januar 10</a:t>
            </a:fld>
            <a:endParaRPr lang="de-DE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5313" y="6453188"/>
            <a:ext cx="2895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de-DE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64313" y="6453188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68D80384-8AA3-45FC-9DA1-901D44EECFDA}" type="slidenum">
              <a:rPr lang="de-DE"/>
              <a:pPr/>
              <a:t>‹Nr.›</a:t>
            </a:fld>
            <a:endParaRPr lang="de-DE"/>
          </a:p>
        </p:txBody>
      </p:sp>
      <p:graphicFrame>
        <p:nvGraphicFramePr>
          <p:cNvPr id="1046" name="Object 22"/>
          <p:cNvGraphicFramePr>
            <a:graphicFrameLocks noChangeAspect="1"/>
          </p:cNvGraphicFramePr>
          <p:nvPr/>
        </p:nvGraphicFramePr>
        <p:xfrm>
          <a:off x="7164388" y="196850"/>
          <a:ext cx="1519237" cy="1027113"/>
        </p:xfrm>
        <a:graphic>
          <a:graphicData uri="http://schemas.openxmlformats.org/presentationml/2006/ole">
            <p:oleObj spid="_x0000_s1046" name="Designer Zeichnung" r:id="rId14" imgW="1052280" imgH="710640" progId="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1EACCE"/>
        </a:buClr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1EACCE"/>
        </a:buClr>
        <a:buFont typeface="Arial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1EACCE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1EACCE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1EACCE"/>
        </a:buClr>
        <a:buFont typeface="Arial" charset="0"/>
        <a:buChar char="-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1EACCE"/>
        </a:buClr>
        <a:buFont typeface="Arial" charset="0"/>
        <a:buChar char="-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1EACCE"/>
        </a:buClr>
        <a:buFont typeface="Arial" charset="0"/>
        <a:buChar char="-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1EACCE"/>
        </a:buClr>
        <a:buFont typeface="Arial" charset="0"/>
        <a:buChar char="-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1EACCE"/>
        </a:buClr>
        <a:buFont typeface="Arial" charset="0"/>
        <a:buChar char="-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095D582-3DC6-4D29-9C85-B35CD82937CF}" type="datetime6">
              <a:rPr lang="de-DE"/>
              <a:pPr/>
              <a:t>Januar 10</a:t>
            </a:fld>
            <a:endParaRPr lang="de-DE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B0F423-3B79-4305-A1F1-F606E71B707B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Workshop </a:t>
            </a:r>
            <a:br>
              <a:rPr lang="de-CH" dirty="0" smtClean="0"/>
            </a:br>
            <a:r>
              <a:rPr lang="de-CH" sz="4000" dirty="0" smtClean="0"/>
              <a:t>Präsentation als Podcast</a:t>
            </a:r>
            <a:endParaRPr lang="de-CH" sz="4000" dirty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7524750" y="6237288"/>
            <a:ext cx="13335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sz="800" dirty="0"/>
              <a:t>Urs Niggli </a:t>
            </a:r>
            <a:r>
              <a:rPr lang="de-CH" sz="800" dirty="0" smtClean="0"/>
              <a:t>8.12.2009</a:t>
            </a:r>
            <a:endParaRPr lang="de-DE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8B6A-5E7C-41CE-ACBD-7F3EFCAE3A07}" type="datetime6">
              <a:rPr lang="de-DE"/>
              <a:pPr/>
              <a:t>Januar 10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5A0B-CFA6-406B-A760-824491807261}" type="slidenum">
              <a:rPr lang="de-DE"/>
              <a:pPr/>
              <a:t>10</a:t>
            </a:fld>
            <a:endParaRPr lang="de-DE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357166"/>
            <a:ext cx="6697662" cy="468312"/>
          </a:xfrm>
        </p:spPr>
        <p:txBody>
          <a:bodyPr/>
          <a:lstStyle/>
          <a:p>
            <a:r>
              <a:rPr lang="de-DE" dirty="0" smtClean="0"/>
              <a:t>Distributionsmöglichkeiten</a:t>
            </a:r>
            <a:endParaRPr lang="de-DE" dirty="0"/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1000100" y="1928802"/>
            <a:ext cx="7561263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468313" algn="l"/>
              </a:tabLst>
            </a:pPr>
            <a:endParaRPr lang="de-DE" sz="2000" b="1" dirty="0">
              <a:latin typeface="Verdana Ref" pitchFamily="34" charset="0"/>
              <a:cs typeface="Times New Roman" pitchFamily="18" charset="0"/>
            </a:endParaRPr>
          </a:p>
          <a:p>
            <a:pPr>
              <a:tabLst>
                <a:tab pos="468313" algn="l"/>
              </a:tabLst>
            </a:pPr>
            <a:endParaRPr lang="de-DE" b="1" i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 Ref" pitchFamily="34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None/>
              <a:tabLst>
                <a:tab pos="468313" algn="l"/>
              </a:tabLst>
            </a:pPr>
            <a:endParaRPr lang="de-DE" b="1" i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 Ref" pitchFamily="34" charset="0"/>
              <a:cs typeface="Times New Roman" pitchFamily="18" charset="0"/>
            </a:endParaRPr>
          </a:p>
          <a:p>
            <a:pPr eaLnBrk="0" hangingPunct="0">
              <a:tabLst>
                <a:tab pos="468313" algn="l"/>
              </a:tabLst>
            </a:pPr>
            <a:r>
              <a:rPr lang="de-DE" b="1" i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 Ref" pitchFamily="34" charset="0"/>
                <a:cs typeface="Times New Roman" pitchFamily="18" charset="0"/>
              </a:rPr>
              <a:t> </a:t>
            </a:r>
          </a:p>
          <a:p>
            <a:pPr eaLnBrk="0" hangingPunct="0">
              <a:tabLst>
                <a:tab pos="468313" algn="l"/>
              </a:tabLst>
            </a:pPr>
            <a:endParaRPr lang="de-DE" b="1" i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 Ref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64566" y="1503524"/>
            <a:ext cx="8779434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Es gibt verschiedene elektronische Prozesse die es</a:t>
            </a:r>
            <a:b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</a:b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  ermöglichen Audio- und Videodateien auf </a:t>
            </a:r>
            <a:b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</a:b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  webbasierten Plattformen bereit zu stellen um sie</a:t>
            </a:r>
            <a:b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</a:b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  dann auf einem portablen oder festen Gerät </a:t>
            </a:r>
            <a:b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</a:b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  abzuspielen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de-CH" sz="3200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Aaux-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Download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Streaming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Podcast / </a:t>
            </a:r>
            <a:r>
              <a:rPr lang="de-CH" sz="3200" dirty="0" err="1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Videocast</a:t>
            </a:r>
            <a:endParaRPr lang="de-CH" sz="3200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Aaux-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de-CH" sz="3200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Aaux-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de-CH" sz="3200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Aaux-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/>
            </a:r>
            <a:b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</a:br>
            <a:r>
              <a:rPr kumimoji="0" lang="de-C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C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CH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8B6A-5E7C-41CE-ACBD-7F3EFCAE3A07}" type="datetime6">
              <a:rPr lang="de-DE"/>
              <a:pPr/>
              <a:t>Januar 10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5A0B-CFA6-406B-A760-824491807261}" type="slidenum">
              <a:rPr lang="de-DE"/>
              <a:pPr/>
              <a:t>11</a:t>
            </a:fld>
            <a:endParaRPr lang="de-DE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357166"/>
            <a:ext cx="6697662" cy="468312"/>
          </a:xfrm>
        </p:spPr>
        <p:txBody>
          <a:bodyPr/>
          <a:lstStyle/>
          <a:p>
            <a:r>
              <a:rPr lang="de-DE" dirty="0" smtClean="0"/>
              <a:t>Streaming</a:t>
            </a:r>
            <a:endParaRPr lang="de-DE" dirty="0"/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1000100" y="1928802"/>
            <a:ext cx="7561263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468313" algn="l"/>
              </a:tabLst>
            </a:pPr>
            <a:endParaRPr lang="de-DE" sz="2000" b="1" dirty="0">
              <a:latin typeface="Verdana Ref" pitchFamily="34" charset="0"/>
              <a:cs typeface="Times New Roman" pitchFamily="18" charset="0"/>
            </a:endParaRPr>
          </a:p>
          <a:p>
            <a:pPr>
              <a:tabLst>
                <a:tab pos="468313" algn="l"/>
              </a:tabLst>
            </a:pPr>
            <a:endParaRPr lang="de-DE" b="1" i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 Ref" pitchFamily="34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None/>
              <a:tabLst>
                <a:tab pos="468313" algn="l"/>
              </a:tabLst>
            </a:pPr>
            <a:endParaRPr lang="de-DE" b="1" i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 Ref" pitchFamily="34" charset="0"/>
              <a:cs typeface="Times New Roman" pitchFamily="18" charset="0"/>
            </a:endParaRPr>
          </a:p>
          <a:p>
            <a:pPr eaLnBrk="0" hangingPunct="0">
              <a:tabLst>
                <a:tab pos="468313" algn="l"/>
              </a:tabLst>
            </a:pPr>
            <a:r>
              <a:rPr lang="de-DE" b="1" i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 Ref" pitchFamily="34" charset="0"/>
                <a:cs typeface="Times New Roman" pitchFamily="18" charset="0"/>
              </a:rPr>
              <a:t> </a:t>
            </a:r>
          </a:p>
          <a:p>
            <a:pPr eaLnBrk="0" hangingPunct="0">
              <a:tabLst>
                <a:tab pos="468313" algn="l"/>
              </a:tabLst>
            </a:pPr>
            <a:endParaRPr lang="de-DE" b="1" i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 Ref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64566" y="1503524"/>
            <a:ext cx="8779434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Streaming = Übertragungsprozess, bei dem Audio-</a:t>
            </a:r>
            <a:b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</a:b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  und Videodateien online und gleichzeitig </a:t>
            </a:r>
            <a:b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</a:b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  wiedergegeben werden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de-CH" sz="3200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Aaux-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Zum empfangen benötigt man spezielle Software</a:t>
            </a:r>
            <a:b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</a:b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  z.B. Java Script, Flash-Player, Media Player, Real </a:t>
            </a:r>
            <a:b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</a:b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  Player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de-CH" sz="3200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Aaux-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Downloads und Streamings eignen sich für einmalig oder regelmässige Vorträge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de-CH" sz="3200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Aaux-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/>
            </a:r>
            <a:b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</a:br>
            <a:r>
              <a:rPr kumimoji="0" lang="de-C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C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CH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8B6A-5E7C-41CE-ACBD-7F3EFCAE3A07}" type="datetime6">
              <a:rPr lang="de-DE"/>
              <a:pPr/>
              <a:t>Januar 10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5A0B-CFA6-406B-A760-824491807261}" type="slidenum">
              <a:rPr lang="de-DE"/>
              <a:pPr/>
              <a:t>12</a:t>
            </a:fld>
            <a:endParaRPr lang="de-DE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357166"/>
            <a:ext cx="6697662" cy="468312"/>
          </a:xfrm>
        </p:spPr>
        <p:txBody>
          <a:bodyPr/>
          <a:lstStyle/>
          <a:p>
            <a:r>
              <a:rPr lang="de-DE" dirty="0" smtClean="0"/>
              <a:t>Podcast erstellen, aber wie?</a:t>
            </a:r>
            <a:endParaRPr lang="de-DE" dirty="0"/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1000100" y="1928802"/>
            <a:ext cx="7561263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468313" algn="l"/>
              </a:tabLst>
            </a:pPr>
            <a:endParaRPr lang="de-DE" sz="2000" b="1" dirty="0">
              <a:latin typeface="Verdana Ref" pitchFamily="34" charset="0"/>
              <a:cs typeface="Times New Roman" pitchFamily="18" charset="0"/>
            </a:endParaRPr>
          </a:p>
          <a:p>
            <a:pPr>
              <a:tabLst>
                <a:tab pos="468313" algn="l"/>
              </a:tabLst>
            </a:pPr>
            <a:endParaRPr lang="de-DE" b="1" i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 Ref" pitchFamily="34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None/>
              <a:tabLst>
                <a:tab pos="468313" algn="l"/>
              </a:tabLst>
            </a:pPr>
            <a:endParaRPr lang="de-DE" b="1" i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 Ref" pitchFamily="34" charset="0"/>
              <a:cs typeface="Times New Roman" pitchFamily="18" charset="0"/>
            </a:endParaRPr>
          </a:p>
          <a:p>
            <a:pPr eaLnBrk="0" hangingPunct="0">
              <a:tabLst>
                <a:tab pos="468313" algn="l"/>
              </a:tabLst>
            </a:pPr>
            <a:r>
              <a:rPr lang="de-DE" b="1" i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 Ref" pitchFamily="34" charset="0"/>
                <a:cs typeface="Times New Roman" pitchFamily="18" charset="0"/>
              </a:rPr>
              <a:t> </a:t>
            </a:r>
          </a:p>
          <a:p>
            <a:pPr eaLnBrk="0" hangingPunct="0">
              <a:tabLst>
                <a:tab pos="468313" algn="l"/>
              </a:tabLst>
            </a:pPr>
            <a:endParaRPr lang="de-DE" b="1" i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 Ref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64566" y="1503524"/>
            <a:ext cx="8779434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Anhand nachfolgender Software 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de-CH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Audacity</a:t>
            </a:r>
            <a:endParaRPr kumimoji="0" lang="de-CH" sz="3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de-CH" sz="3200" dirty="0" err="1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Camtasia</a:t>
            </a:r>
            <a:endParaRPr lang="de-CH" sz="3200" dirty="0" smtClean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de-CH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Lecturnity</a:t>
            </a:r>
            <a:r>
              <a:rPr kumimoji="0" lang="de-CH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/>
            </a:r>
            <a:br>
              <a:rPr kumimoji="0" lang="de-CH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kumimoji="0" lang="de-CH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haben</a:t>
            </a:r>
            <a:r>
              <a:rPr kumimoji="0" lang="de-CH" sz="3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wir einige Beispiele zu 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de-CH" sz="3200" baseline="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Google</a:t>
            </a: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de-CH" sz="3200" dirty="0" err="1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docs</a:t>
            </a:r>
            <a:endParaRPr lang="de-CH" sz="3200" dirty="0" smtClean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kumimoji="0" lang="de-CH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Wuala</a:t>
            </a:r>
            <a:endParaRPr kumimoji="0" lang="de-CH" sz="3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 IBM Lotus </a:t>
            </a:r>
            <a:r>
              <a:rPr lang="de-CH" sz="3200" dirty="0" err="1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Symphony</a:t>
            </a:r>
            <a:endParaRPr lang="de-CH" sz="3200" dirty="0" smtClean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 SharePoint Workspace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erstellt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de-CH" sz="3200" dirty="0" smtClean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de-CH" sz="3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de-C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C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CH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8B6A-5E7C-41CE-ACBD-7F3EFCAE3A07}" type="datetime6">
              <a:rPr lang="de-DE"/>
              <a:pPr/>
              <a:t>Januar 10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5A0B-CFA6-406B-A760-824491807261}" type="slidenum">
              <a:rPr lang="de-DE"/>
              <a:pPr/>
              <a:t>13</a:t>
            </a:fld>
            <a:endParaRPr lang="de-DE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357166"/>
            <a:ext cx="6697662" cy="468312"/>
          </a:xfrm>
        </p:spPr>
        <p:txBody>
          <a:bodyPr/>
          <a:lstStyle/>
          <a:p>
            <a:r>
              <a:rPr lang="de-DE" dirty="0" smtClean="0"/>
              <a:t>Podcast online stellen</a:t>
            </a:r>
            <a:endParaRPr lang="de-DE" dirty="0"/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1000100" y="1928802"/>
            <a:ext cx="7561263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468313" algn="l"/>
              </a:tabLst>
            </a:pPr>
            <a:endParaRPr lang="de-DE" sz="2000" b="1" dirty="0">
              <a:latin typeface="Verdana Ref" pitchFamily="34" charset="0"/>
              <a:cs typeface="Times New Roman" pitchFamily="18" charset="0"/>
            </a:endParaRPr>
          </a:p>
          <a:p>
            <a:pPr>
              <a:tabLst>
                <a:tab pos="468313" algn="l"/>
              </a:tabLst>
            </a:pPr>
            <a:endParaRPr lang="de-DE" b="1" i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 Ref" pitchFamily="34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None/>
              <a:tabLst>
                <a:tab pos="468313" algn="l"/>
              </a:tabLst>
            </a:pPr>
            <a:endParaRPr lang="de-DE" b="1" i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 Ref" pitchFamily="34" charset="0"/>
              <a:cs typeface="Times New Roman" pitchFamily="18" charset="0"/>
            </a:endParaRPr>
          </a:p>
          <a:p>
            <a:pPr eaLnBrk="0" hangingPunct="0">
              <a:tabLst>
                <a:tab pos="468313" algn="l"/>
              </a:tabLst>
            </a:pPr>
            <a:r>
              <a:rPr lang="de-DE" b="1" i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 Ref" pitchFamily="34" charset="0"/>
                <a:cs typeface="Times New Roman" pitchFamily="18" charset="0"/>
              </a:rPr>
              <a:t> </a:t>
            </a:r>
          </a:p>
          <a:p>
            <a:pPr eaLnBrk="0" hangingPunct="0">
              <a:tabLst>
                <a:tab pos="468313" algn="l"/>
              </a:tabLst>
            </a:pPr>
            <a:endParaRPr lang="de-DE" b="1" i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 Ref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64566" y="1503524"/>
            <a:ext cx="877943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Es gibt Möglichkeiten:</a:t>
            </a:r>
            <a:br>
              <a:rPr lang="de-CH" sz="32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</a:b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  - über eine „normale“ </a:t>
            </a:r>
            <a:r>
              <a:rPr lang="de-CH" sz="3200" dirty="0" err="1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website</a:t>
            </a:r>
            <a:endParaRPr lang="de-CH" sz="3200" dirty="0" smtClean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  - über eine Lernumgebung ( Ilias, </a:t>
            </a:r>
            <a:r>
              <a:rPr lang="de-CH" sz="3200" dirty="0" err="1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Blackboard</a:t>
            </a: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,</a:t>
            </a:r>
            <a:br>
              <a:rPr lang="de-CH" sz="32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</a:b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    </a:t>
            </a:r>
            <a:r>
              <a:rPr lang="de-CH" sz="3200" dirty="0" err="1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Claroline</a:t>
            </a: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, OLAT,…..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  - Blog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de-CH" sz="3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de-C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C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CH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8B6A-5E7C-41CE-ACBD-7F3EFCAE3A07}" type="datetime6">
              <a:rPr lang="de-DE"/>
              <a:pPr/>
              <a:t>Januar 10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5A0B-CFA6-406B-A760-824491807261}" type="slidenum">
              <a:rPr lang="de-DE"/>
              <a:pPr/>
              <a:t>14</a:t>
            </a:fld>
            <a:endParaRPr lang="de-DE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357166"/>
            <a:ext cx="6697662" cy="468312"/>
          </a:xfrm>
        </p:spPr>
        <p:txBody>
          <a:bodyPr/>
          <a:lstStyle/>
          <a:p>
            <a:r>
              <a:rPr lang="de-DE" dirty="0" smtClean="0"/>
              <a:t>Vom </a:t>
            </a:r>
            <a:r>
              <a:rPr lang="de-DE" dirty="0" smtClean="0"/>
              <a:t>Sender </a:t>
            </a:r>
            <a:r>
              <a:rPr lang="de-DE" dirty="0" smtClean="0"/>
              <a:t>zum Empfänger</a:t>
            </a:r>
            <a:endParaRPr lang="de-DE" dirty="0"/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1000100" y="1928802"/>
            <a:ext cx="7561263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468313" algn="l"/>
              </a:tabLst>
            </a:pPr>
            <a:endParaRPr lang="de-DE" sz="2000" b="1" dirty="0">
              <a:latin typeface="Verdana Ref" pitchFamily="34" charset="0"/>
              <a:cs typeface="Times New Roman" pitchFamily="18" charset="0"/>
            </a:endParaRPr>
          </a:p>
          <a:p>
            <a:pPr>
              <a:tabLst>
                <a:tab pos="468313" algn="l"/>
              </a:tabLst>
            </a:pPr>
            <a:endParaRPr lang="de-DE" b="1" i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 Ref" pitchFamily="34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None/>
              <a:tabLst>
                <a:tab pos="468313" algn="l"/>
              </a:tabLst>
            </a:pPr>
            <a:endParaRPr lang="de-DE" b="1" i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 Ref" pitchFamily="34" charset="0"/>
              <a:cs typeface="Times New Roman" pitchFamily="18" charset="0"/>
            </a:endParaRPr>
          </a:p>
          <a:p>
            <a:pPr eaLnBrk="0" hangingPunct="0">
              <a:tabLst>
                <a:tab pos="468313" algn="l"/>
              </a:tabLst>
            </a:pPr>
            <a:r>
              <a:rPr lang="de-DE" b="1" i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 Ref" pitchFamily="34" charset="0"/>
                <a:cs typeface="Times New Roman" pitchFamily="18" charset="0"/>
              </a:rPr>
              <a:t> </a:t>
            </a:r>
          </a:p>
          <a:p>
            <a:pPr eaLnBrk="0" hangingPunct="0">
              <a:tabLst>
                <a:tab pos="468313" algn="l"/>
              </a:tabLst>
            </a:pPr>
            <a:endParaRPr lang="de-DE" b="1" i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 Ref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64566" y="1503524"/>
            <a:ext cx="877943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de-CH" sz="3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de-C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C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CH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785926"/>
            <a:ext cx="846772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A1CC-EC92-4846-8099-4210B3C9EBBD}" type="datetime6">
              <a:rPr lang="de-DE"/>
              <a:pPr/>
              <a:t>Januar 10</a:t>
            </a:fld>
            <a:endParaRPr lang="de-DE"/>
          </a:p>
        </p:txBody>
      </p:sp>
      <p:sp>
        <p:nvSpPr>
          <p:cNvPr id="1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E919F-4E03-46E6-88F3-5B5D204B2F25}" type="slidenum">
              <a:rPr lang="de-DE"/>
              <a:pPr/>
              <a:t>2</a:t>
            </a:fld>
            <a:endParaRPr lang="de-DE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CH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Bold"/>
              </a:rPr>
              <a:t/>
            </a:r>
            <a:br>
              <a:rPr lang="de-CH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Bold"/>
              </a:rPr>
            </a:br>
            <a:r>
              <a:rPr lang="de-CH" dirty="0" smtClean="0">
                <a:latin typeface="Calibri" pitchFamily="34" charset="0"/>
                <a:ea typeface="Calibri" pitchFamily="34" charset="0"/>
                <a:cs typeface="Aaux-Bold"/>
              </a:rPr>
              <a:t>Was ist ein Podcast?</a:t>
            </a:r>
            <a:r>
              <a:rPr lang="de-CH" sz="1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de-CH" sz="1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de-DE" dirty="0"/>
          </a:p>
        </p:txBody>
      </p:sp>
      <p:pic>
        <p:nvPicPr>
          <p:cNvPr id="9360" name="Picture 144" descr="smfro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9975" y="1196975"/>
            <a:ext cx="1066800" cy="998538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500034" y="2000240"/>
            <a:ext cx="85878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aux-Bold"/>
              </a:rPr>
              <a:t>• Technische Sicht: </a:t>
            </a:r>
            <a:r>
              <a:rPr kumimoji="0" lang="de-CH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aux-Regular"/>
              </a:rPr>
              <a:t>Zusammenkommen </a:t>
            </a:r>
            <a:br>
              <a:rPr kumimoji="0" lang="de-CH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aux-Regular"/>
              </a:rPr>
            </a:br>
            <a:r>
              <a:rPr kumimoji="0" lang="de-CH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aux-Regular"/>
              </a:rPr>
              <a:t>verschiedener technischer Voraussetzungen, </a:t>
            </a:r>
            <a:br>
              <a:rPr kumimoji="0" lang="de-CH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aux-Regular"/>
              </a:rPr>
            </a:br>
            <a:r>
              <a:rPr kumimoji="0" lang="de-CH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aux-Regular"/>
              </a:rPr>
              <a:t>die es erlauben, über das Web einfach Audio- und </a:t>
            </a:r>
            <a:br>
              <a:rPr kumimoji="0" lang="de-CH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aux-Regular"/>
              </a:rPr>
            </a:br>
            <a:r>
              <a:rPr kumimoji="0" lang="de-CH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aux-Regular"/>
              </a:rPr>
              <a:t>Video-Inhalte zu verbreiten.</a:t>
            </a:r>
            <a:br>
              <a:rPr kumimoji="0" lang="de-CH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aux-Regular"/>
              </a:rPr>
            </a:br>
            <a:endParaRPr kumimoji="0" lang="de-CH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aux-Bold"/>
              </a:rPr>
              <a:t>• Kommunikative Sicht</a:t>
            </a:r>
            <a:r>
              <a:rPr kumimoji="0" lang="de-CH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aux-Regular"/>
              </a:rPr>
              <a:t>: Möglichkeit, die </a:t>
            </a:r>
            <a:br>
              <a:rPr kumimoji="0" lang="de-CH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aux-Regular"/>
              </a:rPr>
            </a:br>
            <a:r>
              <a:rPr kumimoji="0" lang="de-CH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aux-Regular"/>
              </a:rPr>
              <a:t>Anspruchsgruppen direkt, </a:t>
            </a:r>
            <a:r>
              <a:rPr kumimoji="0" lang="de-CH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aux-Regular"/>
              </a:rPr>
              <a:t>proaktiv</a:t>
            </a:r>
            <a:r>
              <a:rPr kumimoji="0" lang="de-CH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aux-Regular"/>
              </a:rPr>
              <a:t> und</a:t>
            </a:r>
            <a:endParaRPr kumimoji="0" lang="de-CH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aux-Regular"/>
              </a:rPr>
              <a:t>regelmässig mit audiovisuellen Inhalten </a:t>
            </a:r>
            <a:br>
              <a:rPr kumimoji="0" lang="de-CH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aux-Regular"/>
              </a:rPr>
            </a:br>
            <a:r>
              <a:rPr kumimoji="0" lang="de-CH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aux-Regular"/>
              </a:rPr>
              <a:t>anzusprechen.</a:t>
            </a:r>
            <a:endParaRPr kumimoji="0" lang="de-CH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z="2400" dirty="0" smtClean="0"/>
              <a:t>Ziele des Workshops</a:t>
            </a:r>
            <a:endParaRPr lang="de-DE" sz="2400" dirty="0"/>
          </a:p>
        </p:txBody>
      </p:sp>
      <p:sp>
        <p:nvSpPr>
          <p:cNvPr id="1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5E65-4B85-4F31-9CB7-5573F9C9DA3D}" type="datetime6">
              <a:rPr lang="de-DE"/>
              <a:pPr/>
              <a:t>Januar 10</a:t>
            </a:fld>
            <a:endParaRPr lang="de-DE"/>
          </a:p>
        </p:txBody>
      </p:sp>
      <p:sp>
        <p:nvSpPr>
          <p:cNvPr id="1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188C-7CE6-49AC-9896-1BF98096BFD1}" type="slidenum">
              <a:rPr lang="de-DE"/>
              <a:pPr/>
              <a:t>3</a:t>
            </a:fld>
            <a:endParaRPr lang="de-DE"/>
          </a:p>
        </p:txBody>
      </p:sp>
      <p:sp>
        <p:nvSpPr>
          <p:cNvPr id="23565" name="Freeform 13"/>
          <p:cNvSpPr>
            <a:spLocks/>
          </p:cNvSpPr>
          <p:nvPr/>
        </p:nvSpPr>
        <p:spPr bwMode="auto">
          <a:xfrm>
            <a:off x="7534275" y="1412875"/>
            <a:ext cx="1588" cy="3175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1" y="1"/>
              </a:cxn>
              <a:cxn ang="0">
                <a:pos x="1" y="0"/>
              </a:cxn>
              <a:cxn ang="0">
                <a:pos x="1" y="0"/>
              </a:cxn>
              <a:cxn ang="0">
                <a:pos x="0" y="4"/>
              </a:cxn>
              <a:cxn ang="0">
                <a:pos x="0" y="4"/>
              </a:cxn>
            </a:cxnLst>
            <a:rect l="0" t="0" r="r" b="b"/>
            <a:pathLst>
              <a:path w="1" h="4">
                <a:moveTo>
                  <a:pt x="0" y="4"/>
                </a:moveTo>
                <a:lnTo>
                  <a:pt x="1" y="1"/>
                </a:lnTo>
                <a:lnTo>
                  <a:pt x="1" y="0"/>
                </a:lnTo>
                <a:lnTo>
                  <a:pt x="1" y="0"/>
                </a:lnTo>
                <a:lnTo>
                  <a:pt x="0" y="4"/>
                </a:lnTo>
                <a:lnTo>
                  <a:pt x="0" y="4"/>
                </a:lnTo>
                <a:close/>
              </a:path>
            </a:pathLst>
          </a:custGeom>
          <a:solidFill>
            <a:srgbClr val="7FFF7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3566" name="Freeform 14"/>
          <p:cNvSpPr>
            <a:spLocks/>
          </p:cNvSpPr>
          <p:nvPr/>
        </p:nvSpPr>
        <p:spPr bwMode="auto">
          <a:xfrm>
            <a:off x="7085013" y="1412875"/>
            <a:ext cx="1587" cy="3175"/>
          </a:xfrm>
          <a:custGeom>
            <a:avLst/>
            <a:gdLst/>
            <a:ahLst/>
            <a:cxnLst>
              <a:cxn ang="0">
                <a:pos x="1" y="4"/>
              </a:cxn>
              <a:cxn ang="0">
                <a:pos x="0" y="1"/>
              </a:cxn>
              <a:cxn ang="0">
                <a:pos x="0" y="0"/>
              </a:cxn>
              <a:cxn ang="0">
                <a:pos x="0" y="0"/>
              </a:cxn>
              <a:cxn ang="0">
                <a:pos x="1" y="4"/>
              </a:cxn>
              <a:cxn ang="0">
                <a:pos x="1" y="4"/>
              </a:cxn>
            </a:cxnLst>
            <a:rect l="0" t="0" r="r" b="b"/>
            <a:pathLst>
              <a:path w="1" h="4">
                <a:moveTo>
                  <a:pt x="1" y="4"/>
                </a:moveTo>
                <a:lnTo>
                  <a:pt x="0" y="1"/>
                </a:lnTo>
                <a:lnTo>
                  <a:pt x="0" y="0"/>
                </a:lnTo>
                <a:lnTo>
                  <a:pt x="0" y="0"/>
                </a:lnTo>
                <a:lnTo>
                  <a:pt x="1" y="4"/>
                </a:lnTo>
                <a:lnTo>
                  <a:pt x="1" y="4"/>
                </a:lnTo>
                <a:close/>
              </a:path>
            </a:pathLst>
          </a:custGeom>
          <a:solidFill>
            <a:srgbClr val="7FFF7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18" name="Rechteck 17"/>
          <p:cNvSpPr/>
          <p:nvPr/>
        </p:nvSpPr>
        <p:spPr>
          <a:xfrm>
            <a:off x="357158" y="1285860"/>
            <a:ext cx="850112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 smtClean="0"/>
              <a:t/>
            </a:r>
            <a:br>
              <a:rPr lang="de-CH" dirty="0" smtClean="0"/>
            </a:b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… wissen, was Podcasts sind und kennen die Anwendungsmöglichkeiten, </a:t>
            </a:r>
            <a:b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</a:br>
            <a:endParaRPr lang="de-CH" sz="3200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Aaux-Regular"/>
            </a:endParaRPr>
          </a:p>
          <a:p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… kennen einige Beispiele aus verschiedenen Bereichen </a:t>
            </a:r>
            <a:b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</a:br>
            <a:endParaRPr lang="de-CH" sz="3200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Aaux-Regular"/>
            </a:endParaRPr>
          </a:p>
          <a:p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… haben einen Eindruck davon, wie sich mit einfachen Mitteln ein Podcast</a:t>
            </a:r>
            <a:b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</a:b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   produzieren lässt.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8B6A-5E7C-41CE-ACBD-7F3EFCAE3A07}" type="datetime6">
              <a:rPr lang="de-DE"/>
              <a:pPr/>
              <a:t>Januar 10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5A0B-CFA6-406B-A760-824491807261}" type="slidenum">
              <a:rPr lang="de-DE"/>
              <a:pPr/>
              <a:t>4</a:t>
            </a:fld>
            <a:endParaRPr lang="de-DE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Einsatz in der Berufsbildung</a:t>
            </a:r>
            <a:endParaRPr lang="de-DE" dirty="0"/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1000100" y="1928802"/>
            <a:ext cx="7561263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468313" algn="l"/>
              </a:tabLst>
            </a:pPr>
            <a:endParaRPr lang="de-DE" sz="2000" b="1" dirty="0">
              <a:latin typeface="Verdana Ref" pitchFamily="34" charset="0"/>
              <a:cs typeface="Times New Roman" pitchFamily="18" charset="0"/>
            </a:endParaRPr>
          </a:p>
          <a:p>
            <a:pPr>
              <a:tabLst>
                <a:tab pos="468313" algn="l"/>
              </a:tabLst>
            </a:pPr>
            <a:endParaRPr lang="de-DE" b="1" i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 Ref" pitchFamily="34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None/>
              <a:tabLst>
                <a:tab pos="468313" algn="l"/>
              </a:tabLst>
            </a:pPr>
            <a:endParaRPr lang="de-DE" b="1" i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 Ref" pitchFamily="34" charset="0"/>
              <a:cs typeface="Times New Roman" pitchFamily="18" charset="0"/>
            </a:endParaRPr>
          </a:p>
          <a:p>
            <a:pPr eaLnBrk="0" hangingPunct="0">
              <a:tabLst>
                <a:tab pos="468313" algn="l"/>
              </a:tabLst>
            </a:pPr>
            <a:r>
              <a:rPr lang="de-DE" b="1" i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 Ref" pitchFamily="34" charset="0"/>
                <a:cs typeface="Times New Roman" pitchFamily="18" charset="0"/>
              </a:rPr>
              <a:t> </a:t>
            </a:r>
          </a:p>
          <a:p>
            <a:pPr eaLnBrk="0" hangingPunct="0">
              <a:tabLst>
                <a:tab pos="468313" algn="l"/>
              </a:tabLst>
            </a:pPr>
            <a:endParaRPr lang="de-DE" b="1" i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 Ref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00034" y="2000240"/>
            <a:ext cx="8125751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de-CH" sz="32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Bold"/>
              </a:rPr>
              <a:t>Informationen zur Verfügung stellen: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Audio-/ Video-Informationen zu Lerninhalten</a:t>
            </a:r>
            <a:b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</a:br>
            <a:endParaRPr lang="de-CH" sz="3200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Aaux-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Aufbereitung von Power-Point-Präsentationen</a:t>
            </a:r>
            <a:b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</a:br>
            <a:endParaRPr lang="de-CH" sz="3200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Aaux-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Dokumentation von Projekten </a:t>
            </a:r>
            <a:b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</a:br>
            <a:endParaRPr lang="de-CH" sz="3200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Aaux-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Lernende erstellen zu verschieden </a:t>
            </a:r>
            <a:b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</a:b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  Themen Podcast als Thema der Gruppenarbeit</a:t>
            </a:r>
            <a:b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</a:b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/>
            </a:r>
            <a:b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</a:br>
            <a:r>
              <a:rPr kumimoji="0" lang="de-C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C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CH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8B6A-5E7C-41CE-ACBD-7F3EFCAE3A07}" type="datetime6">
              <a:rPr lang="de-DE"/>
              <a:pPr/>
              <a:t>Januar 10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5A0B-CFA6-406B-A760-824491807261}" type="slidenum">
              <a:rPr lang="de-DE"/>
              <a:pPr/>
              <a:t>5</a:t>
            </a:fld>
            <a:endParaRPr lang="de-DE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Gründe für den Einsatz</a:t>
            </a:r>
            <a:endParaRPr lang="de-DE" dirty="0"/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1000100" y="1928802"/>
            <a:ext cx="7561263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468313" algn="l"/>
              </a:tabLst>
            </a:pPr>
            <a:endParaRPr lang="de-DE" sz="2000" b="1" dirty="0">
              <a:latin typeface="Verdana Ref" pitchFamily="34" charset="0"/>
              <a:cs typeface="Times New Roman" pitchFamily="18" charset="0"/>
            </a:endParaRPr>
          </a:p>
          <a:p>
            <a:pPr>
              <a:tabLst>
                <a:tab pos="468313" algn="l"/>
              </a:tabLst>
            </a:pPr>
            <a:endParaRPr lang="de-DE" b="1" i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 Ref" pitchFamily="34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None/>
              <a:tabLst>
                <a:tab pos="468313" algn="l"/>
              </a:tabLst>
            </a:pPr>
            <a:endParaRPr lang="de-DE" b="1" i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 Ref" pitchFamily="34" charset="0"/>
              <a:cs typeface="Times New Roman" pitchFamily="18" charset="0"/>
            </a:endParaRPr>
          </a:p>
          <a:p>
            <a:pPr eaLnBrk="0" hangingPunct="0">
              <a:tabLst>
                <a:tab pos="468313" algn="l"/>
              </a:tabLst>
            </a:pPr>
            <a:r>
              <a:rPr lang="de-DE" b="1" i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 Ref" pitchFamily="34" charset="0"/>
                <a:cs typeface="Times New Roman" pitchFamily="18" charset="0"/>
              </a:rPr>
              <a:t> </a:t>
            </a:r>
          </a:p>
          <a:p>
            <a:pPr eaLnBrk="0" hangingPunct="0">
              <a:tabLst>
                <a:tab pos="468313" algn="l"/>
              </a:tabLst>
            </a:pPr>
            <a:endParaRPr lang="de-DE" b="1" i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 Ref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64566" y="1503524"/>
            <a:ext cx="8053551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Alternative zu Präsensunterricht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de-CH" sz="3200" dirty="0" err="1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Wissensstransver</a:t>
            </a:r>
            <a:endParaRPr lang="de-CH" sz="3200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Aaux-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de-CH" sz="3200" dirty="0" err="1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Höhren</a:t>
            </a: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 / Sehen ist emotionaler als Lesen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Lernende sind nicht an einen bestimmten</a:t>
            </a:r>
            <a:b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</a:b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  Termin gebunden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Stellen können beliebig oft wiederholt werden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Entwicklung der Selbstkompetenz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Entwicklung der Medienkompetenz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Nutzung der Lebenswelt der Lernenden.</a:t>
            </a:r>
            <a:b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</a:b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  Mobiles Lernen </a:t>
            </a:r>
            <a:b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</a:b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/>
            </a:r>
            <a:b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</a:br>
            <a:r>
              <a:rPr kumimoji="0" lang="de-C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C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CH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8B6A-5E7C-41CE-ACBD-7F3EFCAE3A07}" type="datetime6">
              <a:rPr lang="de-DE"/>
              <a:pPr/>
              <a:t>Januar 10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5A0B-CFA6-406B-A760-824491807261}" type="slidenum">
              <a:rPr lang="de-DE"/>
              <a:pPr/>
              <a:t>6</a:t>
            </a:fld>
            <a:endParaRPr lang="de-DE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Gestaltung</a:t>
            </a:r>
            <a:endParaRPr lang="de-DE" dirty="0"/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1000100" y="1928802"/>
            <a:ext cx="7561263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468313" algn="l"/>
              </a:tabLst>
            </a:pPr>
            <a:endParaRPr lang="de-DE" sz="2000" b="1" dirty="0">
              <a:latin typeface="Verdana Ref" pitchFamily="34" charset="0"/>
              <a:cs typeface="Times New Roman" pitchFamily="18" charset="0"/>
            </a:endParaRPr>
          </a:p>
          <a:p>
            <a:pPr>
              <a:tabLst>
                <a:tab pos="468313" algn="l"/>
              </a:tabLst>
            </a:pPr>
            <a:endParaRPr lang="de-DE" b="1" i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 Ref" pitchFamily="34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None/>
              <a:tabLst>
                <a:tab pos="468313" algn="l"/>
              </a:tabLst>
            </a:pPr>
            <a:endParaRPr lang="de-DE" b="1" i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 Ref" pitchFamily="34" charset="0"/>
              <a:cs typeface="Times New Roman" pitchFamily="18" charset="0"/>
            </a:endParaRPr>
          </a:p>
          <a:p>
            <a:pPr eaLnBrk="0" hangingPunct="0">
              <a:tabLst>
                <a:tab pos="468313" algn="l"/>
              </a:tabLst>
            </a:pPr>
            <a:r>
              <a:rPr lang="de-DE" b="1" i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 Ref" pitchFamily="34" charset="0"/>
                <a:cs typeface="Times New Roman" pitchFamily="18" charset="0"/>
              </a:rPr>
              <a:t> </a:t>
            </a:r>
          </a:p>
          <a:p>
            <a:pPr eaLnBrk="0" hangingPunct="0">
              <a:tabLst>
                <a:tab pos="468313" algn="l"/>
              </a:tabLst>
            </a:pPr>
            <a:endParaRPr lang="de-DE" b="1" i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 Ref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64566" y="1503524"/>
            <a:ext cx="8331512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Ein Podcast sollte ein in sich geschlossenes </a:t>
            </a:r>
            <a:b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</a:b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  Thema behandeln</a:t>
            </a:r>
            <a:b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</a:br>
            <a:endParaRPr lang="de-CH" sz="3200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Aaux-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Nicht jede Lernsequenz eignet sich </a:t>
            </a:r>
            <a:b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</a:b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  zum Aufzeichnen</a:t>
            </a:r>
            <a:b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</a:br>
            <a:endParaRPr lang="de-CH" sz="3200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Aaux-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Bei langen Tondokumenten auditive Gliederung</a:t>
            </a:r>
            <a:b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</a:b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  mittels Signale, Sprechwechsel, Musik einbauen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de-CH" sz="3200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Aaux-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de-CH" sz="3200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Aaux-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/>
            </a:r>
            <a:b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</a:br>
            <a:r>
              <a:rPr kumimoji="0" lang="de-C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C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CH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8B6A-5E7C-41CE-ACBD-7F3EFCAE3A07}" type="datetime6">
              <a:rPr lang="de-DE"/>
              <a:pPr/>
              <a:t>Januar 10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5A0B-CFA6-406B-A760-824491807261}" type="slidenum">
              <a:rPr lang="de-DE"/>
              <a:pPr/>
              <a:t>7</a:t>
            </a:fld>
            <a:endParaRPr lang="de-DE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Retorik</a:t>
            </a:r>
            <a:endParaRPr lang="de-DE" dirty="0"/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1000100" y="1928802"/>
            <a:ext cx="7561263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468313" algn="l"/>
              </a:tabLst>
            </a:pPr>
            <a:endParaRPr lang="de-DE" sz="2000" b="1" dirty="0">
              <a:latin typeface="Verdana Ref" pitchFamily="34" charset="0"/>
              <a:cs typeface="Times New Roman" pitchFamily="18" charset="0"/>
            </a:endParaRPr>
          </a:p>
          <a:p>
            <a:pPr>
              <a:tabLst>
                <a:tab pos="468313" algn="l"/>
              </a:tabLst>
            </a:pPr>
            <a:endParaRPr lang="de-DE" b="1" i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 Ref" pitchFamily="34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None/>
              <a:tabLst>
                <a:tab pos="468313" algn="l"/>
              </a:tabLst>
            </a:pPr>
            <a:endParaRPr lang="de-DE" b="1" i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 Ref" pitchFamily="34" charset="0"/>
              <a:cs typeface="Times New Roman" pitchFamily="18" charset="0"/>
            </a:endParaRPr>
          </a:p>
          <a:p>
            <a:pPr eaLnBrk="0" hangingPunct="0">
              <a:tabLst>
                <a:tab pos="468313" algn="l"/>
              </a:tabLst>
            </a:pPr>
            <a:r>
              <a:rPr lang="de-DE" b="1" i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 Ref" pitchFamily="34" charset="0"/>
                <a:cs typeface="Times New Roman" pitchFamily="18" charset="0"/>
              </a:rPr>
              <a:t> </a:t>
            </a:r>
          </a:p>
          <a:p>
            <a:pPr eaLnBrk="0" hangingPunct="0">
              <a:tabLst>
                <a:tab pos="468313" algn="l"/>
              </a:tabLst>
            </a:pPr>
            <a:endParaRPr lang="de-DE" b="1" i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 Ref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64566" y="1503524"/>
            <a:ext cx="877943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Texte nicht zu schnell sprechen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de-CH" sz="3200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Aaux-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Texte nicht ablesen (Schriftsprache        freie Rede)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de-CH" sz="3200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Aaux-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 Nachbearbeitung</a:t>
            </a:r>
          </a:p>
          <a:p>
            <a:pPr lvl="0" eaLnBrk="0" hangingPunct="0"/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   - </a:t>
            </a:r>
            <a:r>
              <a:rPr lang="de-CH" sz="3200" dirty="0" err="1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Ähms</a:t>
            </a: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 ,Stottern, Nebengeräusche können </a:t>
            </a:r>
            <a:b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</a:b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     ausschnitten werden                               	</a:t>
            </a:r>
            <a:b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</a:br>
            <a:r>
              <a:rPr kumimoji="0" lang="de-C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C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CH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8" name="Ungleich 7"/>
          <p:cNvSpPr/>
          <p:nvPr/>
        </p:nvSpPr>
        <p:spPr>
          <a:xfrm>
            <a:off x="6357950" y="2571744"/>
            <a:ext cx="642942" cy="500066"/>
          </a:xfrm>
          <a:prstGeom prst="mathNotEqual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8B6A-5E7C-41CE-ACBD-7F3EFCAE3A07}" type="datetime6">
              <a:rPr lang="de-DE"/>
              <a:pPr/>
              <a:t>Januar 10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5A0B-CFA6-406B-A760-824491807261}" type="slidenum">
              <a:rPr lang="de-DE"/>
              <a:pPr/>
              <a:t>8</a:t>
            </a:fld>
            <a:endParaRPr lang="de-DE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Download</a:t>
            </a:r>
            <a:endParaRPr lang="de-DE" dirty="0"/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1000100" y="1928802"/>
            <a:ext cx="7561263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468313" algn="l"/>
              </a:tabLst>
            </a:pPr>
            <a:endParaRPr lang="de-DE" sz="2000" b="1" dirty="0">
              <a:latin typeface="Verdana Ref" pitchFamily="34" charset="0"/>
              <a:cs typeface="Times New Roman" pitchFamily="18" charset="0"/>
            </a:endParaRPr>
          </a:p>
          <a:p>
            <a:pPr>
              <a:tabLst>
                <a:tab pos="468313" algn="l"/>
              </a:tabLst>
            </a:pPr>
            <a:endParaRPr lang="de-DE" b="1" i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 Ref" pitchFamily="34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None/>
              <a:tabLst>
                <a:tab pos="468313" algn="l"/>
              </a:tabLst>
            </a:pPr>
            <a:endParaRPr lang="de-DE" b="1" i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 Ref" pitchFamily="34" charset="0"/>
              <a:cs typeface="Times New Roman" pitchFamily="18" charset="0"/>
            </a:endParaRPr>
          </a:p>
          <a:p>
            <a:pPr eaLnBrk="0" hangingPunct="0">
              <a:tabLst>
                <a:tab pos="468313" algn="l"/>
              </a:tabLst>
            </a:pPr>
            <a:r>
              <a:rPr lang="de-DE" b="1" i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 Ref" pitchFamily="34" charset="0"/>
                <a:cs typeface="Times New Roman" pitchFamily="18" charset="0"/>
              </a:rPr>
              <a:t> </a:t>
            </a:r>
          </a:p>
          <a:p>
            <a:pPr eaLnBrk="0" hangingPunct="0">
              <a:tabLst>
                <a:tab pos="468313" algn="l"/>
              </a:tabLst>
            </a:pPr>
            <a:endParaRPr lang="de-DE" b="1" i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 Ref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64566" y="1503524"/>
            <a:ext cx="877943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Bedeutet: herunterladen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de-CH" sz="3200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Aaux-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Die Audio- Videodatei werden auf dem Computer</a:t>
            </a:r>
            <a:b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</a:b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  hochgeladen. Die Lernenden können diese </a:t>
            </a:r>
            <a:b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</a:b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  herunterladen und auf ein Medium speichern.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de-CH" sz="3200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Aaux-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/>
            </a:r>
            <a:b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</a:br>
            <a:r>
              <a:rPr kumimoji="0" lang="de-C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C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CH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8B6A-5E7C-41CE-ACBD-7F3EFCAE3A07}" type="datetime6">
              <a:rPr lang="de-DE"/>
              <a:pPr/>
              <a:t>Januar 10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5A0B-CFA6-406B-A760-824491807261}" type="slidenum">
              <a:rPr lang="de-DE"/>
              <a:pPr/>
              <a:t>9</a:t>
            </a:fld>
            <a:endParaRPr lang="de-DE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Podcast / </a:t>
            </a:r>
            <a:r>
              <a:rPr lang="de-DE" dirty="0" err="1" smtClean="0"/>
              <a:t>Videocast</a:t>
            </a:r>
            <a:endParaRPr lang="de-DE" dirty="0"/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1000100" y="1928802"/>
            <a:ext cx="7561263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468313" algn="l"/>
              </a:tabLst>
            </a:pPr>
            <a:endParaRPr lang="de-DE" sz="2000" b="1" dirty="0">
              <a:latin typeface="Verdana Ref" pitchFamily="34" charset="0"/>
              <a:cs typeface="Times New Roman" pitchFamily="18" charset="0"/>
            </a:endParaRPr>
          </a:p>
          <a:p>
            <a:pPr>
              <a:tabLst>
                <a:tab pos="468313" algn="l"/>
              </a:tabLst>
            </a:pPr>
            <a:endParaRPr lang="de-DE" b="1" i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 Ref" pitchFamily="34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None/>
              <a:tabLst>
                <a:tab pos="468313" algn="l"/>
              </a:tabLst>
            </a:pPr>
            <a:endParaRPr lang="de-DE" b="1" i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 Ref" pitchFamily="34" charset="0"/>
              <a:cs typeface="Times New Roman" pitchFamily="18" charset="0"/>
            </a:endParaRPr>
          </a:p>
          <a:p>
            <a:pPr eaLnBrk="0" hangingPunct="0">
              <a:tabLst>
                <a:tab pos="468313" algn="l"/>
              </a:tabLst>
            </a:pPr>
            <a:r>
              <a:rPr lang="de-DE" b="1" i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 Ref" pitchFamily="34" charset="0"/>
                <a:cs typeface="Times New Roman" pitchFamily="18" charset="0"/>
              </a:rPr>
              <a:t> </a:t>
            </a:r>
          </a:p>
          <a:p>
            <a:pPr eaLnBrk="0" hangingPunct="0">
              <a:tabLst>
                <a:tab pos="468313" algn="l"/>
              </a:tabLst>
            </a:pPr>
            <a:endParaRPr lang="de-DE" b="1" i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 Ref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64566" y="1503524"/>
            <a:ext cx="8779434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=Techniken, die über Downloaden und Streaming</a:t>
            </a:r>
            <a:b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</a:b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    hinausgehen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de-CH" sz="3200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Aaux-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Die Lernenden werden automatisch über aktuelle</a:t>
            </a:r>
            <a:b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</a:b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  </a:t>
            </a:r>
            <a:r>
              <a:rPr lang="de-CH" sz="3200" dirty="0" err="1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Aenderungen</a:t>
            </a: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> der Inhalte informiert.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de-CH" sz="3200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Aaux-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de-CH" sz="3200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Aaux-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  <a:t/>
            </a:r>
            <a:br>
              <a:rPr lang="de-CH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aux-Regular"/>
              </a:rPr>
            </a:br>
            <a:r>
              <a:rPr kumimoji="0" lang="de-C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C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CH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ZZ Vorlage IT (A)">
  <a:themeElements>
    <a:clrScheme name="BZZ Vorlage IT (A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ZZ Vorlage IT (A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ZZ Vorlage IT (A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ZZ Vorlage IT (A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ZZ Vorlage IT (A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ZZ Vorlage IT (A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ZZ Vorlage IT (A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ZZ Vorlage IT (A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ZZ Vorlage IT (A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ZZ Vorlage IT (A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ZZ Vorlage IT (A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ZZ Vorlage IT (A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ZZ Vorlage IT (A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ZZ Vorlage IT (A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ZZ Vorlage IT (A)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195</Words>
  <Application>Microsoft Office PowerPoint</Application>
  <PresentationFormat>Bildschirmpräsentation (4:3)</PresentationFormat>
  <Paragraphs>200</Paragraphs>
  <Slides>14</Slides>
  <Notes>14</Notes>
  <HiddenSlides>0</HiddenSlides>
  <MMClips>0</MMClips>
  <ScaleCrop>false</ScaleCrop>
  <HeadingPairs>
    <vt:vector size="6" baseType="variant"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7" baseType="lpstr">
      <vt:lpstr>BZZ Vorlage IT (A)</vt:lpstr>
      <vt:lpstr>Benutzerdefiniertes Design</vt:lpstr>
      <vt:lpstr>Designer Zeichnung</vt:lpstr>
      <vt:lpstr>Workshop  Präsentation als Podcast</vt:lpstr>
      <vt:lpstr> Was ist ein Podcast? </vt:lpstr>
      <vt:lpstr>Ziele des Workshops</vt:lpstr>
      <vt:lpstr>Einsatz in der Berufsbildung</vt:lpstr>
      <vt:lpstr>Gründe für den Einsatz</vt:lpstr>
      <vt:lpstr>Gestaltung</vt:lpstr>
      <vt:lpstr>Retorik</vt:lpstr>
      <vt:lpstr>Download</vt:lpstr>
      <vt:lpstr>Podcast / Videocast</vt:lpstr>
      <vt:lpstr>Distributionsmöglichkeiten</vt:lpstr>
      <vt:lpstr>Streaming</vt:lpstr>
      <vt:lpstr>Podcast erstellen, aber wie?</vt:lpstr>
      <vt:lpstr>Podcast online stellen</vt:lpstr>
      <vt:lpstr>Vom Sender zum Empfänger</vt:lpstr>
    </vt:vector>
  </TitlesOfParts>
  <Company>Bildungszentrum Zürichsee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Medienleitbild</dc:title>
  <dc:creator>Urs Niggli</dc:creator>
  <cp:lastModifiedBy>urs.niggli</cp:lastModifiedBy>
  <cp:revision>34</cp:revision>
  <dcterms:created xsi:type="dcterms:W3CDTF">2006-01-27T10:07:06Z</dcterms:created>
  <dcterms:modified xsi:type="dcterms:W3CDTF">2010-01-04T09:08:05Z</dcterms:modified>
</cp:coreProperties>
</file>