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73" r:id="rId13"/>
    <p:sldId id="263" r:id="rId14"/>
  </p:sldIdLst>
  <p:sldSz cx="14630400" cy="8229600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7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5" autoAdjust="0"/>
    <p:restoredTop sz="94660"/>
  </p:normalViewPr>
  <p:slideViewPr>
    <p:cSldViewPr>
      <p:cViewPr varScale="1">
        <p:scale>
          <a:sx n="67" d="100"/>
          <a:sy n="67" d="100"/>
        </p:scale>
        <p:origin x="-102" y="-23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6928-2005-4EA9-B80F-D654FF7301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EF651-EB92-4F05-89FC-52D34E1675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2475" cy="7019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30250" y="330200"/>
            <a:ext cx="9725025" cy="70199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8742C-638F-4226-9EAC-B5581F3828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CC3E-FF37-4D95-B034-CBE0DEF544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D61A-73FD-451A-90D4-7FBA0EFF79A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0250" y="1920875"/>
            <a:ext cx="6508750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8750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7F98-AB26-4E14-A169-405B1FFE5D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89CE-56CD-44FC-9F52-2110530382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CEB9-D8DD-4394-B083-276CD3B4DA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F9D4-B117-483C-ADF2-8509C843D2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46E9C-713B-4EB3-A7AA-BD2173A2F0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969B8-0DB0-4661-902C-D7BE53FE15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330200"/>
            <a:ext cx="13169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2" tIns="65306" rIns="130612" bIns="653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1920875"/>
            <a:ext cx="131699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2" tIns="65306" rIns="130612" bIns="65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250" y="7493000"/>
            <a:ext cx="341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12" tIns="65306" rIns="130612" bIns="65306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7450" y="7493000"/>
            <a:ext cx="4635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12" tIns="65306" rIns="130612" bIns="65306" numCol="1" anchor="t" anchorCtr="0" compatLnSpc="1">
            <a:prstTxWarp prst="textNoShape">
              <a:avLst/>
            </a:prstTxWarp>
          </a:bodyPr>
          <a:lstStyle>
            <a:lvl1pPr algn="ctr">
              <a:defRPr sz="2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3850" y="7493000"/>
            <a:ext cx="341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12" tIns="65306" rIns="130612" bIns="65306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pPr>
              <a:defRPr/>
            </a:pPr>
            <a:fld id="{745DA2FB-C3BF-47AE-97E4-404459F852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3049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049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defTabSz="13049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defTabSz="13049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defTabSz="13049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457200" algn="ctr" defTabSz="13049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914400" algn="ctr" defTabSz="13049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371600" algn="ctr" defTabSz="13049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1828800" algn="ctr" defTabSz="13049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88950" indent="-488950" algn="l" defTabSz="1304925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0450" indent="-406400" algn="l" defTabSz="1304925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1950" indent="-327025" algn="l" defTabSz="13049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6000" indent="-327025" algn="l" defTabSz="1304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40050" indent="-327025" algn="l" defTabSz="13049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97250" indent="-327025" algn="l" defTabSz="13049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854450" indent="-327025" algn="l" defTabSz="13049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311650" indent="-327025" algn="l" defTabSz="13049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68850" indent="-327025" algn="l" defTabSz="13049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2725" y="2990850"/>
            <a:ext cx="9388475" cy="1765300"/>
          </a:xfrm>
        </p:spPr>
        <p:txBody>
          <a:bodyPr/>
          <a:lstStyle/>
          <a:p>
            <a:pPr eaLnBrk="1" hangingPunct="1"/>
            <a:r>
              <a:rPr lang="en-US" sz="6800" b="1" smtClean="0">
                <a:solidFill>
                  <a:schemeClr val="bg1"/>
                </a:solidFill>
              </a:rPr>
              <a:t>Podcast</a:t>
            </a:r>
            <a:br>
              <a:rPr lang="en-US" sz="6800" b="1" smtClean="0">
                <a:solidFill>
                  <a:schemeClr val="bg1"/>
                </a:solidFill>
              </a:rPr>
            </a:br>
            <a:r>
              <a:rPr lang="en-US" sz="6800" b="1" smtClean="0">
                <a:solidFill>
                  <a:schemeClr val="bg1"/>
                </a:solidFill>
              </a:rPr>
              <a:t>Film als INTRO</a:t>
            </a:r>
            <a:endParaRPr lang="en-US" sz="5800" smtClean="0">
              <a:solidFill>
                <a:schemeClr val="bg1"/>
              </a:solidFill>
            </a:endParaRPr>
          </a:p>
        </p:txBody>
      </p:sp>
      <p:pic>
        <p:nvPicPr>
          <p:cNvPr id="2052" name="OFX_INSERT_VIDEO" descr="Standar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828800" y="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30200"/>
            <a:ext cx="10896600" cy="1371600"/>
          </a:xfrm>
        </p:spPr>
        <p:txBody>
          <a:bodyPr/>
          <a:lstStyle/>
          <a:p>
            <a:pPr eaLnBrk="1" hangingPunct="1"/>
            <a:r>
              <a:rPr lang="de-CH" sz="5400" smtClean="0">
                <a:solidFill>
                  <a:schemeClr val="bg1"/>
                </a:solidFill>
              </a:rPr>
              <a:t>Tools - SnagIt</a:t>
            </a:r>
            <a:endParaRPr lang="en-US" sz="5400" smtClean="0">
              <a:solidFill>
                <a:schemeClr val="bg1"/>
              </a:solidFill>
            </a:endParaRPr>
          </a:p>
        </p:txBody>
      </p:sp>
      <p:pic>
        <p:nvPicPr>
          <p:cNvPr id="11268" name="Inhaltsplatzhalter 3" descr="snagit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905000"/>
            <a:ext cx="76200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30200"/>
            <a:ext cx="10896600" cy="1371600"/>
          </a:xfrm>
        </p:spPr>
        <p:txBody>
          <a:bodyPr/>
          <a:lstStyle/>
          <a:p>
            <a:pPr eaLnBrk="1" hangingPunct="1"/>
            <a:r>
              <a:rPr lang="de-CH" sz="5400" smtClean="0">
                <a:solidFill>
                  <a:schemeClr val="bg1"/>
                </a:solidFill>
              </a:rPr>
              <a:t>Tools - Camtasia Studio</a:t>
            </a:r>
            <a:endParaRPr lang="en-US" sz="5400" smtClean="0">
              <a:solidFill>
                <a:schemeClr val="bg1"/>
              </a:solidFill>
            </a:endParaRPr>
          </a:p>
        </p:txBody>
      </p:sp>
      <p:pic>
        <p:nvPicPr>
          <p:cNvPr id="12292" name="Inhaltsplatzhalter 3" descr="camtasia-studio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191125" y="2147888"/>
            <a:ext cx="4860925" cy="3246437"/>
          </a:xfrm>
        </p:spPr>
      </p:pic>
      <p:pic>
        <p:nvPicPr>
          <p:cNvPr id="12293" name="Grafik 4" descr="Add-In Option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10800" y="2133600"/>
            <a:ext cx="37814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30200"/>
            <a:ext cx="10896600" cy="1371600"/>
          </a:xfrm>
        </p:spPr>
        <p:txBody>
          <a:bodyPr/>
          <a:lstStyle/>
          <a:p>
            <a:pPr eaLnBrk="1" hangingPunct="1"/>
            <a:r>
              <a:rPr lang="de-CH" sz="5400" smtClean="0">
                <a:solidFill>
                  <a:schemeClr val="bg1"/>
                </a:solidFill>
              </a:rPr>
              <a:t>Podcast Beispiel - GoogleDocs</a:t>
            </a:r>
            <a:endParaRPr lang="en-US" sz="5400" smtClean="0">
              <a:solidFill>
                <a:schemeClr val="bg1"/>
              </a:solidFill>
            </a:endParaRPr>
          </a:p>
        </p:txBody>
      </p:sp>
      <p:pic>
        <p:nvPicPr>
          <p:cNvPr id="13316" name="Picture 2" descr="http://images.google.ch/url?source=imgres&amp;ct=tbn&amp;q=http://ra.tapor.ualberta.ca/~dayofdh/BethanyNowviskie/files/2009/03/google_docs_logo.png&amp;usg=AFQjCNEAuP45RsxdStyETr-8sr0dKdtW8Q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781800" y="2514600"/>
            <a:ext cx="4605338" cy="4346575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2725" y="762000"/>
            <a:ext cx="9388475" cy="1765300"/>
          </a:xfrm>
        </p:spPr>
        <p:txBody>
          <a:bodyPr/>
          <a:lstStyle/>
          <a:p>
            <a:pPr eaLnBrk="1" hangingPunct="1"/>
            <a:r>
              <a:rPr lang="en-US" sz="6800" b="1" smtClean="0">
                <a:solidFill>
                  <a:schemeClr val="bg1"/>
                </a:solidFill>
              </a:rPr>
              <a:t>Offene Punkte</a:t>
            </a:r>
            <a:endParaRPr lang="en-US" sz="5800" smtClean="0">
              <a:solidFill>
                <a:schemeClr val="bg1"/>
              </a:solidFill>
            </a:endParaRPr>
          </a:p>
        </p:txBody>
      </p:sp>
      <p:pic>
        <p:nvPicPr>
          <p:cNvPr id="14340" name="Picture 2" descr="http://www.beratungsbuero-weber.de/wp-content/themes/default_de/images/start/frag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819400"/>
            <a:ext cx="4573588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3075" name="AutoShape 6"/>
          <p:cNvSpPr>
            <a:spLocks noChangeArrowheads="1"/>
          </p:cNvSpPr>
          <p:nvPr/>
        </p:nvSpPr>
        <p:spPr bwMode="auto">
          <a:xfrm>
            <a:off x="3124200" y="2286000"/>
            <a:ext cx="11125200" cy="4892675"/>
          </a:xfrm>
          <a:prstGeom prst="roundRect">
            <a:avLst>
              <a:gd name="adj" fmla="val 5106"/>
            </a:avLst>
          </a:prstGeom>
          <a:solidFill>
            <a:srgbClr val="000000">
              <a:alpha val="52156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lIns="130612" tIns="65306" rIns="130612" bIns="65306" anchor="ctr"/>
          <a:lstStyle/>
          <a:p>
            <a:pPr algn="ctr" defTabSz="1304925"/>
            <a:endParaRPr lang="de-DE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2075" y="330200"/>
            <a:ext cx="9998075" cy="1371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Presentation Guide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454275"/>
            <a:ext cx="11582400" cy="467518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de-CH" sz="3600" smtClean="0">
                <a:solidFill>
                  <a:schemeClr val="bg1"/>
                </a:solidFill>
              </a:rPr>
              <a:t>Was ist Podcast?</a:t>
            </a:r>
          </a:p>
          <a:p>
            <a:pPr eaLnBrk="1" hangingPunct="1"/>
            <a:r>
              <a:rPr lang="de-CH" sz="3600" smtClean="0">
                <a:solidFill>
                  <a:schemeClr val="bg1"/>
                </a:solidFill>
              </a:rPr>
              <a:t>Vor- und Nachteile eines Podcasts</a:t>
            </a:r>
          </a:p>
          <a:p>
            <a:pPr eaLnBrk="1" hangingPunct="1"/>
            <a:r>
              <a:rPr lang="de-CH" sz="3600" smtClean="0">
                <a:solidFill>
                  <a:schemeClr val="bg1"/>
                </a:solidFill>
              </a:rPr>
              <a:t>Erstellen eines Podcast</a:t>
            </a:r>
          </a:p>
          <a:p>
            <a:pPr eaLnBrk="1" hangingPunct="1"/>
            <a:r>
              <a:rPr lang="de-CH" sz="3600" smtClean="0">
                <a:solidFill>
                  <a:schemeClr val="bg1"/>
                </a:solidFill>
              </a:rPr>
              <a:t>Vorgehen</a:t>
            </a:r>
          </a:p>
          <a:p>
            <a:pPr eaLnBrk="1" hangingPunct="1"/>
            <a:r>
              <a:rPr lang="de-CH" sz="3600" smtClean="0">
                <a:solidFill>
                  <a:schemeClr val="bg1"/>
                </a:solidFill>
              </a:rPr>
              <a:t>Tools</a:t>
            </a:r>
          </a:p>
          <a:p>
            <a:pPr eaLnBrk="1" hangingPunct="1"/>
            <a:r>
              <a:rPr lang="de-CH" sz="3600" smtClean="0">
                <a:solidFill>
                  <a:schemeClr val="bg1"/>
                </a:solidFill>
              </a:rPr>
              <a:t>Podcast Beispiel</a:t>
            </a:r>
          </a:p>
          <a:p>
            <a:pPr eaLnBrk="1" hangingPunct="1"/>
            <a:r>
              <a:rPr lang="de-CH" sz="3600" smtClean="0">
                <a:solidFill>
                  <a:schemeClr val="bg1"/>
                </a:solidFill>
              </a:rPr>
              <a:t>Fragen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02075" y="330200"/>
            <a:ext cx="9998075" cy="1371600"/>
          </a:xfrm>
        </p:spPr>
        <p:txBody>
          <a:bodyPr/>
          <a:lstStyle/>
          <a:p>
            <a:pPr eaLnBrk="1" hangingPunct="1"/>
            <a:r>
              <a:rPr lang="de-CH" sz="6600" smtClean="0">
                <a:solidFill>
                  <a:schemeClr val="bg1"/>
                </a:solidFill>
              </a:rPr>
              <a:t>Was ist Podcast?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100" name="OFX_INSERT_VIDEO" descr="Standar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828800" y="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02075" y="3505200"/>
            <a:ext cx="9998075" cy="1371600"/>
          </a:xfrm>
        </p:spPr>
        <p:txBody>
          <a:bodyPr/>
          <a:lstStyle/>
          <a:p>
            <a:pPr eaLnBrk="1" hangingPunct="1"/>
            <a:r>
              <a:rPr lang="de-CH" sz="6600" smtClean="0">
                <a:solidFill>
                  <a:schemeClr val="bg1"/>
                </a:solidFill>
              </a:rPr>
              <a:t>Vor- und Nachteile eines Podcasts</a:t>
            </a:r>
            <a:endParaRPr lang="en-US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02075" y="330200"/>
            <a:ext cx="9998075" cy="1371600"/>
          </a:xfrm>
        </p:spPr>
        <p:txBody>
          <a:bodyPr/>
          <a:lstStyle/>
          <a:p>
            <a:pPr eaLnBrk="1" hangingPunct="1"/>
            <a:r>
              <a:rPr lang="de-CH" sz="6600" smtClean="0">
                <a:solidFill>
                  <a:schemeClr val="bg1"/>
                </a:solidFill>
              </a:rPr>
              <a:t>Vorteile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100" name="Inhaltsplatzhalter 5"/>
          <p:cNvSpPr>
            <a:spLocks noGrp="1"/>
          </p:cNvSpPr>
          <p:nvPr>
            <p:ph idx="1"/>
          </p:nvPr>
        </p:nvSpPr>
        <p:spPr>
          <a:xfrm>
            <a:off x="3048000" y="1920875"/>
            <a:ext cx="10852150" cy="54292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de-CH" sz="4800" dirty="0" smtClean="0">
                <a:solidFill>
                  <a:schemeClr val="bg1"/>
                </a:solidFill>
              </a:rPr>
              <a:t>Emotionen sind besser und leichter darstellbar </a:t>
            </a:r>
          </a:p>
          <a:p>
            <a:pPr eaLnBrk="1" hangingPunct="1">
              <a:defRPr/>
            </a:pPr>
            <a:r>
              <a:rPr lang="de-CH" sz="4800" dirty="0" smtClean="0">
                <a:solidFill>
                  <a:schemeClr val="bg1"/>
                </a:solidFill>
              </a:rPr>
              <a:t>Grössere Ausdrucksmöglichkeit </a:t>
            </a:r>
          </a:p>
          <a:p>
            <a:pPr eaLnBrk="1" hangingPunct="1">
              <a:defRPr/>
            </a:pPr>
            <a:r>
              <a:rPr lang="de-CH" sz="4800" dirty="0" smtClean="0">
                <a:solidFill>
                  <a:schemeClr val="bg1"/>
                </a:solidFill>
              </a:rPr>
              <a:t>Vertraute Lernsituation Schule, Universität, Arbeitsstelle</a:t>
            </a:r>
          </a:p>
          <a:p>
            <a:pPr eaLnBrk="1" hangingPunct="1">
              <a:defRPr/>
            </a:pPr>
            <a:r>
              <a:rPr lang="de-CH" sz="4800" dirty="0" smtClean="0">
                <a:solidFill>
                  <a:schemeClr val="bg1"/>
                </a:solidFill>
              </a:rPr>
              <a:t>Aufmerksamkeitslenkung </a:t>
            </a:r>
          </a:p>
          <a:p>
            <a:pPr eaLnBrk="1" hangingPunct="1">
              <a:defRPr/>
            </a:pPr>
            <a:r>
              <a:rPr lang="de-CH" sz="4800" dirty="0" smtClean="0">
                <a:solidFill>
                  <a:schemeClr val="bg1"/>
                </a:solidFill>
              </a:rPr>
              <a:t>Vorteile für benachteiligte Menschen (Blinde, Analphabeten) </a:t>
            </a:r>
          </a:p>
          <a:p>
            <a:pPr eaLnBrk="1" hangingPunct="1">
              <a:defRPr/>
            </a:pPr>
            <a:r>
              <a:rPr lang="de-CH" sz="4800" dirty="0" smtClean="0">
                <a:solidFill>
                  <a:schemeClr val="bg1"/>
                </a:solidFill>
              </a:rPr>
              <a:t>Zeit- und </a:t>
            </a:r>
            <a:r>
              <a:rPr lang="de-CH" sz="4800" dirty="0" err="1" smtClean="0">
                <a:solidFill>
                  <a:schemeClr val="bg1"/>
                </a:solidFill>
              </a:rPr>
              <a:t>ortsunabhängig</a:t>
            </a:r>
            <a:r>
              <a:rPr lang="de-CH" sz="4800" dirty="0" smtClean="0">
                <a:solidFill>
                  <a:schemeClr val="bg1"/>
                </a:solidFill>
              </a:rPr>
              <a:t> nutzbar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02075" y="330200"/>
            <a:ext cx="9998075" cy="1371600"/>
          </a:xfrm>
        </p:spPr>
        <p:txBody>
          <a:bodyPr/>
          <a:lstStyle/>
          <a:p>
            <a:pPr eaLnBrk="1" hangingPunct="1"/>
            <a:r>
              <a:rPr lang="de-CH" sz="6600" smtClean="0">
                <a:solidFill>
                  <a:schemeClr val="bg1"/>
                </a:solidFill>
              </a:rPr>
              <a:t>Nachteile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172" name="Inhaltsplatzhalter 5"/>
          <p:cNvSpPr>
            <a:spLocks noGrp="1"/>
          </p:cNvSpPr>
          <p:nvPr>
            <p:ph idx="1"/>
          </p:nvPr>
        </p:nvSpPr>
        <p:spPr>
          <a:xfrm>
            <a:off x="3124200" y="1920875"/>
            <a:ext cx="10775950" cy="5429250"/>
          </a:xfrm>
        </p:spPr>
        <p:txBody>
          <a:bodyPr/>
          <a:lstStyle/>
          <a:p>
            <a:pPr eaLnBrk="1" hangingPunct="1"/>
            <a:r>
              <a:rPr lang="de-CH" sz="4800" smtClean="0">
                <a:solidFill>
                  <a:schemeClr val="bg1"/>
                </a:solidFill>
              </a:rPr>
              <a:t>Geschwindigkeit und Reihenfolge</a:t>
            </a:r>
          </a:p>
          <a:p>
            <a:pPr eaLnBrk="1" hangingPunct="1"/>
            <a:r>
              <a:rPr lang="de-CH" sz="4800" smtClean="0">
                <a:solidFill>
                  <a:schemeClr val="bg1"/>
                </a:solidFill>
              </a:rPr>
              <a:t>Erforderung von hoher Konzentration </a:t>
            </a:r>
          </a:p>
          <a:p>
            <a:pPr eaLnBrk="1" hangingPunct="1"/>
            <a:r>
              <a:rPr lang="de-CH" sz="4800" smtClean="0">
                <a:solidFill>
                  <a:schemeClr val="bg1"/>
                </a:solidFill>
              </a:rPr>
              <a:t>Das Aufgenommene ist schlecht durchsuchbar</a:t>
            </a:r>
          </a:p>
          <a:p>
            <a:pPr eaLnBrk="1" hangingPunct="1"/>
            <a:r>
              <a:rPr lang="de-CH" sz="4800" smtClean="0">
                <a:solidFill>
                  <a:schemeClr val="bg1"/>
                </a:solidFill>
              </a:rPr>
              <a:t>Kompetenzillusion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505200"/>
            <a:ext cx="10896600" cy="1371600"/>
          </a:xfrm>
        </p:spPr>
        <p:txBody>
          <a:bodyPr/>
          <a:lstStyle/>
          <a:p>
            <a:pPr eaLnBrk="1" hangingPunct="1"/>
            <a:r>
              <a:rPr lang="de-CH" sz="5400" smtClean="0">
                <a:solidFill>
                  <a:schemeClr val="bg1"/>
                </a:solidFill>
              </a:rPr>
              <a:t>Wie erstellt man eine Präsentation in Form eines Podcasts?</a:t>
            </a:r>
            <a:endParaRPr lang="en-US" sz="540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30200"/>
            <a:ext cx="10896600" cy="1371600"/>
          </a:xfrm>
        </p:spPr>
        <p:txBody>
          <a:bodyPr/>
          <a:lstStyle/>
          <a:p>
            <a:pPr eaLnBrk="1" hangingPunct="1"/>
            <a:r>
              <a:rPr lang="de-CH" sz="5400" smtClean="0">
                <a:solidFill>
                  <a:schemeClr val="bg1"/>
                </a:solidFill>
              </a:rPr>
              <a:t>Vorgehen</a:t>
            </a:r>
            <a:endParaRPr lang="en-US" sz="5400" smtClean="0">
              <a:solidFill>
                <a:schemeClr val="bg1"/>
              </a:solidFill>
            </a:endParaRPr>
          </a:p>
        </p:txBody>
      </p:sp>
      <p:sp>
        <p:nvSpPr>
          <p:cNvPr id="4100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de-CH" sz="4800" b="1" dirty="0" smtClean="0">
                <a:solidFill>
                  <a:schemeClr val="bg1"/>
                </a:solidFill>
              </a:rPr>
              <a:t>1. Informationen sammeln:</a:t>
            </a:r>
          </a:p>
          <a:p>
            <a:pPr eaLnBrk="1" hangingPunct="1">
              <a:buFontTx/>
              <a:buNone/>
              <a:defRPr/>
            </a:pPr>
            <a:r>
              <a:rPr lang="de-CH" sz="4800" b="1" dirty="0" smtClean="0">
                <a:solidFill>
                  <a:schemeClr val="bg1"/>
                </a:solidFill>
              </a:rPr>
              <a:t>	- Wo bekomm ich am schnellsten die nützlichsten Informationen?</a:t>
            </a:r>
          </a:p>
          <a:p>
            <a:pPr eaLnBrk="1" hangingPunct="1">
              <a:defRPr/>
            </a:pPr>
            <a:endParaRPr lang="de-CH" sz="48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de-CH" sz="4800" b="1" dirty="0" smtClean="0">
                <a:solidFill>
                  <a:schemeClr val="bg1"/>
                </a:solidFill>
              </a:rPr>
              <a:t>2. Informationen auswerten:</a:t>
            </a:r>
          </a:p>
          <a:p>
            <a:pPr eaLnBrk="1" hangingPunct="1">
              <a:buFontTx/>
              <a:buNone/>
              <a:defRPr/>
            </a:pPr>
            <a:r>
              <a:rPr lang="de-CH" sz="4800" b="1" dirty="0" smtClean="0">
                <a:solidFill>
                  <a:schemeClr val="bg1"/>
                </a:solidFill>
              </a:rPr>
              <a:t>	- Was für Hauptpunkte will ich behandeln?</a:t>
            </a:r>
          </a:p>
          <a:p>
            <a:pPr eaLnBrk="1" hangingPunct="1">
              <a:buFontTx/>
              <a:buNone/>
              <a:defRPr/>
            </a:pPr>
            <a:r>
              <a:rPr lang="de-CH" sz="4800" b="1" dirty="0" smtClean="0">
                <a:solidFill>
                  <a:schemeClr val="bg1"/>
                </a:solidFill>
              </a:rPr>
              <a:t>	- Welche Daten kann ich gebrauchen?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esenterExportAid" hidden="1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304925"/>
            <a:endParaRPr lang="de-CH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30200"/>
            <a:ext cx="10896600" cy="1371600"/>
          </a:xfrm>
        </p:spPr>
        <p:txBody>
          <a:bodyPr/>
          <a:lstStyle/>
          <a:p>
            <a:pPr eaLnBrk="1" hangingPunct="1"/>
            <a:r>
              <a:rPr lang="de-CH" sz="5400" smtClean="0">
                <a:solidFill>
                  <a:schemeClr val="bg1"/>
                </a:solidFill>
              </a:rPr>
              <a:t>Vorgehen</a:t>
            </a:r>
            <a:endParaRPr lang="en-US" sz="5400" smtClean="0">
              <a:solidFill>
                <a:schemeClr val="bg1"/>
              </a:solidFill>
            </a:endParaRPr>
          </a:p>
        </p:txBody>
      </p:sp>
      <p:sp>
        <p:nvSpPr>
          <p:cNvPr id="4100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de-CH" sz="4800" b="1" dirty="0" smtClean="0">
                <a:solidFill>
                  <a:schemeClr val="bg1"/>
                </a:solidFill>
              </a:rPr>
              <a:t>3. Informationen aufbereiten:</a:t>
            </a:r>
          </a:p>
          <a:p>
            <a:pPr eaLnBrk="1" hangingPunct="1">
              <a:buFontTx/>
              <a:buNone/>
              <a:defRPr/>
            </a:pPr>
            <a:r>
              <a:rPr lang="de-CH" sz="4800" b="1" dirty="0" smtClean="0">
                <a:solidFill>
                  <a:schemeClr val="bg1"/>
                </a:solidFill>
              </a:rPr>
              <a:t>	- Welche Zielgruppe will ich ansprechen?</a:t>
            </a:r>
          </a:p>
          <a:p>
            <a:pPr eaLnBrk="1" hangingPunct="1">
              <a:buFontTx/>
              <a:buNone/>
              <a:defRPr/>
            </a:pPr>
            <a:r>
              <a:rPr lang="de-CH" sz="4800" b="1" dirty="0" smtClean="0">
                <a:solidFill>
                  <a:schemeClr val="bg1"/>
                </a:solidFill>
              </a:rPr>
              <a:t>	- Wie kann das Publikum den </a:t>
            </a:r>
            <a:r>
              <a:rPr lang="de-CH" sz="4800" b="1" dirty="0" err="1" smtClean="0">
                <a:solidFill>
                  <a:schemeClr val="bg1"/>
                </a:solidFill>
              </a:rPr>
              <a:t>grösst</a:t>
            </a:r>
            <a:r>
              <a:rPr lang="de-CH" sz="4800" b="1" dirty="0" smtClean="0">
                <a:solidFill>
                  <a:schemeClr val="bg1"/>
                </a:solidFill>
              </a:rPr>
              <a:t> möglichen Profit daraus ziehen?</a:t>
            </a:r>
          </a:p>
          <a:p>
            <a:pPr eaLnBrk="1" hangingPunct="1">
              <a:defRPr/>
            </a:pPr>
            <a:r>
              <a:rPr lang="de-CH" sz="4800" b="1" dirty="0" smtClean="0">
                <a:solidFill>
                  <a:schemeClr val="bg1"/>
                </a:solidFill>
              </a:rPr>
              <a:t>4. PowerPoint Präsentation erstellen:</a:t>
            </a:r>
          </a:p>
          <a:p>
            <a:pPr eaLnBrk="1" hangingPunct="1">
              <a:buFontTx/>
              <a:buNone/>
              <a:defRPr/>
            </a:pPr>
            <a:r>
              <a:rPr lang="de-CH" sz="4800" b="1" dirty="0" smtClean="0">
                <a:solidFill>
                  <a:schemeClr val="bg1"/>
                </a:solidFill>
              </a:rPr>
              <a:t>	- Gibt es eine logische Struktur (roter Faden) in meiner Präsentation?</a:t>
            </a:r>
          </a:p>
          <a:p>
            <a:pPr eaLnBrk="1" hangingPunct="1">
              <a:buFontTx/>
              <a:buNone/>
              <a:defRPr/>
            </a:pPr>
            <a:r>
              <a:rPr lang="de-CH" sz="4800" b="1" dirty="0" smtClean="0">
                <a:solidFill>
                  <a:schemeClr val="bg1"/>
                </a:solidFill>
              </a:rPr>
              <a:t>	- Wie kann ich auch optisch eine attraktive Präsentation erstellen?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2PACK" val="Instant Effects Power Users"/>
  <p:tag name="V2THEME" val="Posts_wide"/>
  <p:tag name="ANIMATION" val="False"/>
  <p:tag name="BITMAPTEXT" val="False"/>
  <p:tag name="AUDIO" val="True"/>
  <p:tag name="PPTBACKGROUNDS" val="False"/>
  <p:tag name="PPTIGNOREWHITEBACKGROUND" val="True"/>
  <p:tag name="OFXBULLETS" val="True"/>
  <p:tag name="PPTSLIDEMASTER" val="False"/>
  <p:tag name="SLIDETRANSITIONS" val="True"/>
  <p:tag name="USETHEMEANIMATION" val="False"/>
  <p:tag name="USESLIDEMASTERINTRANSITIONS" val="True"/>
  <p:tag name="QUALITY" val="High"/>
  <p:tag name="OFX_VERSION" val="2.1"/>
  <p:tag name="OFX_CACHE_FOLDER" val="C:\Users\Sandro\AppData\Local\Temp\OfficeFX\ofx53924FF\"/>
  <p:tag name="INITIALINSERTPOSITIONS" val="Default Video Insert\Standard.fxml;Main Camera;C:\Users\Sandro\Desktop\Comp 2.avi|0 0 0 0 0 0.9999999 0 0 0 0.9999999 0 0 0 -6.857 0 1&gt;Default Video Insert\Standard.fxml;Main Camera;C:\Users\Sandro\Desktop\Film_xvid.avi|0 0 0 0 0 0.9999999 0 0 0 0.9999999 0 0 0 -6.857 0 1"/>
  <p:tag name="SWATCHCOLOR1" val="0.6431373 0 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TRANSITIONS" val="Custom"/>
  <p:tag name="CUSTOMTRANSITION" val="|Wide Aspect|Swap U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TRANSITIONS" val="Custom"/>
  <p:tag name="CUSTOMTRANSITION" val="|Wide Aspect|Swap U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TRANSITIONS" val="Custom"/>
  <p:tag name="CUSTOMTRANSITION" val="|Wide Aspect|Swap Up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TRANSITIONS" val="Custom"/>
  <p:tag name="CUSTOMTRANSITION" val="|Wide Aspect|Swap U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TRANSITIONS" val="Custom"/>
  <p:tag name="CUSTOMTRANSITION" val="|Wide Aspect|Swap 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TRANSITIONS" val="Custom"/>
  <p:tag name="CUSTOMTRANSITION" val="|Wide Aspect|Swap U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TRAOBJECTINTERACTIVE" val="True"/>
  <p:tag name="EXTRAOBJECTCLEARFB" val="False"/>
  <p:tag name="EXTRAOBJECTBEHIND" val="False"/>
  <p:tag name="EXTRAOBJECTANIMATIONBEHAVIOR" val="Continuous"/>
  <p:tag name="VARIATION" val="default"/>
  <p:tag name="TRANSITIONS" val="Custom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EXTRAOBJECTPOSITION" val="0.7599828 0.6728396"/>
  <p:tag name="EXTRAOBJECTSIZE" val="0.240017 0.3271599"/>
  <p:tag name="CUSTOMTRANSITION" val="|Wide Aspect|Roll Over (Blocks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Blank Background"/>
  <p:tag name="TRANSITIONS" val="Custom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PACITY" val="1"/>
  <p:tag name="TITLESOFTSHADOWCOLOR" val="0.5 0.5 0.5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TITLEFLATSHADOWOFFSET" val="0.14 -0.14"/>
  <p:tag name="TITLESOFTSHADOWOFFSET" val="0 0"/>
  <p:tag name="CUSTOMTRANSITION" val="None"/>
  <p:tag name="EXTRAVIDEOFILE" val="C:\Users\Sandro\Desktop\Comp 2.avi"/>
  <p:tag name="EXTRAVIDEOSCENE" val="C:\Program Files\Instant Effects\OfficeFX\Repository\Video Insert\Default Video Insert\Standard.fxml"/>
  <p:tag name="EXTRAVIDEONAME" val="Main Camera"/>
  <p:tag name="EXTRAVIDEOPOSITION" val="0.125 0"/>
  <p:tag name="EXTRAVIDEOSIZE" val="0.75 1"/>
  <p:tag name="EXTRAVIDEOINTERACTIVE" val="True"/>
  <p:tag name="EXTRAVIDEOCLEARFB" val="False"/>
  <p:tag name="EXTRAVIDEOBEHIND" val="False"/>
  <p:tag name="EXTRAVIDEOPERSIST" val="False"/>
  <p:tag name="EXTRAVIDEOIGNOREAUDIO" val="False"/>
  <p:tag name="EXTRAVIDEOREPEATCONTINUOUSLY" val="False"/>
  <p:tag name="EXTRAVIDEOREPEATCOUNT" val="1"/>
  <p:tag name="EXTRAVIDEOANIMATIONBEHAVIOR" val="StartOnSlideDisplay"/>
  <p:tag name="EXTRAVIDEOIMAGEFILE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TRAVIDEOFILE" val="C:\Users\Sandro\Desktop\Comp 2.avi"/>
  <p:tag name="EXTRAVIDEOSCENE" val="C:\Program Files\Instant Effects\OfficeFX\Repository\Video Insert\Default Video Insert\Standard.fxml"/>
  <p:tag name="EXTRAVIDEONAME" val="Main Camera"/>
  <p:tag name="EXTRAVIDEOPOSITION" val="0.125 0"/>
  <p:tag name="EXTRAVIDEOSIZE" val="0.75 1"/>
  <p:tag name="EXTRAVIDEOINTERACTIVE" val="True"/>
  <p:tag name="EXTRAVIDEOCLEARFB" val="False"/>
  <p:tag name="EXTRAVIDEOBEHIND" val="False"/>
  <p:tag name="EXTRAVIDEOPERSIST" val="False"/>
  <p:tag name="EXTRAVIDEOIGNOREAUDIO" val="False"/>
  <p:tag name="EXTRAVIDEOREPEATCONTINUOUSLY" val="False"/>
  <p:tag name="EXTRAVIDEOREPEATCOUNT" val="1"/>
  <p:tag name="EXTRAVIDEOANIMATIONBEHAVIOR" val="StartOnSlideDispla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TRANSITIONS" val="Custom"/>
  <p:tag name="CUSTOMTRANSITION" val="|Standard Aspect|Lens Fla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Blank Background"/>
  <p:tag name="TRANSITIONS" val="Custom"/>
  <p:tag name="CUSTOMTRANSITION" val="|Wide Aspect|Swap Up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EXTRAVIDEOFILE" val="C:\Users\Sandro\Desktop\Film_xvid.avi"/>
  <p:tag name="EXTRAVIDEOSCENE" val="C:\Program Files\Instant Effects\OfficeFX\Repository\Video Insert\Default Video Insert\Standard.fxml"/>
  <p:tag name="EXTRAVIDEONAME" val="Main Camera"/>
  <p:tag name="EXTRAVIDEOINTERACTIVE" val="True"/>
  <p:tag name="EXTRAVIDEOCLEARFB" val="False"/>
  <p:tag name="EXTRAVIDEOBEHIND" val="False"/>
  <p:tag name="EXTRAVIDEOPERSIST" val="False"/>
  <p:tag name="EXTRAVIDEOIGNOREAUDIO" val="False"/>
  <p:tag name="EXTRAVIDEOREPEATCONTINUOUSLY" val="False"/>
  <p:tag name="EXTRAVIDEOREPEATCOUNT" val="1"/>
  <p:tag name="EXTRAVIDEOANIMATIONBEHAVIOR" val="StartOnSlideDisplay"/>
  <p:tag name="EXTRAVIDEOIMAGEFILE" val=""/>
  <p:tag name="EXTRAVIDEOSIZE" val="0.75 1"/>
  <p:tag name="EXTRAVIDEOPOSITION" val="0.125 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TRAVIDEOFILE" val="C:\Users\Sandro\Desktop\Film_xvid.avi"/>
  <p:tag name="EXTRAVIDEOSCENE" val="C:\Program Files\Instant Effects\OfficeFX\Repository\Video Insert\Default Video Insert\Standard.fxml"/>
  <p:tag name="EXTRAVIDEONAME" val="Main Camera"/>
  <p:tag name="EXTRAVIDEOPOSITION" val="0.125 0"/>
  <p:tag name="EXTRAVIDEOSIZE" val="0.75 1"/>
  <p:tag name="EXTRAVIDEOINTERACTIVE" val="True"/>
  <p:tag name="EXTRAVIDEOCLEARFB" val="False"/>
  <p:tag name="EXTRAVIDEOBEHIND" val="False"/>
  <p:tag name="EXTRAVIDEOPERSIST" val="False"/>
  <p:tag name="EXTRAVIDEOIGNOREAUDIO" val="False"/>
  <p:tag name="EXTRAVIDEOREPEATCONTINUOUSLY" val="False"/>
  <p:tag name="EXTRAVIDEOREPEATCOUNT" val="1"/>
  <p:tag name="EXTRAVIDEOANIMATIONBEHAVIOR" val="StartOnSlideDispla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TRANSITIONS" val="Custom"/>
  <p:tag name="CUSTOMTRANSITION" val="|Wide Aspect|Swap U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TRANSITIONS" val="Custom"/>
  <p:tag name="CUSTOMTRANSITION" val="|Wide Aspect|Swap U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Default"/>
  <p:tag name="TITLECOLOR" val="Theme"/>
  <p:tag name="BULLETEDCOLOR" val="Theme"/>
  <p:tag name="DRAWINGTEXTCOLOR" val="Ppt"/>
  <p:tag name="DRAWINGBORDERCOLOR" val="Theme"/>
  <p:tag name="DRAWINGFILLCOLOR" val="Ppt"/>
  <p:tag name="LINECOLOR" val="Ppt"/>
  <p:tag name="PICTUREBORDERCOLOR" val="Theme"/>
  <p:tag name="TITLESTYLE" val="ThreeD"/>
  <p:tag name="BULLETEDSTYLE" val="ThreeD"/>
  <p:tag name="DRAWINGTEXTSTYLE" val="TwoD"/>
  <p:tag name="DRAWINGSTYLE" val="ThreeD"/>
  <p:tag name="PICTURESTYLE" val="ThreeD"/>
  <p:tag name="TITLEBORDER" val="Bevel-Single"/>
  <p:tag name="BULLETEDBORDER" val="Bevel-Single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TRANSITIONS" val="Custom"/>
  <p:tag name="CUSTOMTRANSITION" val="|Standard Aspect|Swap Up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4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4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108</Words>
  <Application>Microsoft Office PowerPoint</Application>
  <PresentationFormat>Benutzerdefiniert</PresentationFormat>
  <Paragraphs>42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Default Design</vt:lpstr>
      <vt:lpstr>Podcast Film als INTRO</vt:lpstr>
      <vt:lpstr>Presentation Guide</vt:lpstr>
      <vt:lpstr>Was ist Podcast?</vt:lpstr>
      <vt:lpstr>Vor- und Nachteile eines Podcasts</vt:lpstr>
      <vt:lpstr>Vorteile</vt:lpstr>
      <vt:lpstr>Nachteile</vt:lpstr>
      <vt:lpstr>Wie erstellt man eine Präsentation in Form eines Podcasts?</vt:lpstr>
      <vt:lpstr>Vorgehen</vt:lpstr>
      <vt:lpstr>Vorgehen</vt:lpstr>
      <vt:lpstr>Tools - SnagIt</vt:lpstr>
      <vt:lpstr>Tools - Camtasia Studio</vt:lpstr>
      <vt:lpstr>Podcast Beispiel - GoogleDocs</vt:lpstr>
      <vt:lpstr>Offene Punkte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Users Theme Summary</dc:title>
  <dc:creator>Mike Wilson</dc:creator>
  <cp:lastModifiedBy>urs.niggli</cp:lastModifiedBy>
  <cp:revision>41</cp:revision>
  <dcterms:created xsi:type="dcterms:W3CDTF">2007-10-29T16:04:39Z</dcterms:created>
  <dcterms:modified xsi:type="dcterms:W3CDTF">2009-12-02T09:25:16Z</dcterms:modified>
</cp:coreProperties>
</file>